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4"/>
  </p:notesMasterIdLst>
  <p:handoutMasterIdLst>
    <p:handoutMasterId r:id="rId75"/>
  </p:handoutMasterIdLst>
  <p:sldIdLst>
    <p:sldId id="588" r:id="rId2"/>
    <p:sldId id="583" r:id="rId3"/>
    <p:sldId id="584" r:id="rId4"/>
    <p:sldId id="939" r:id="rId5"/>
    <p:sldId id="715" r:id="rId6"/>
    <p:sldId id="807" r:id="rId7"/>
    <p:sldId id="808" r:id="rId8"/>
    <p:sldId id="811" r:id="rId9"/>
    <p:sldId id="812" r:id="rId10"/>
    <p:sldId id="813" r:id="rId11"/>
    <p:sldId id="828" r:id="rId12"/>
    <p:sldId id="829" r:id="rId13"/>
    <p:sldId id="830" r:id="rId14"/>
    <p:sldId id="832" r:id="rId15"/>
    <p:sldId id="831" r:id="rId16"/>
    <p:sldId id="944" r:id="rId17"/>
    <p:sldId id="823" r:id="rId18"/>
    <p:sldId id="836" r:id="rId19"/>
    <p:sldId id="733" r:id="rId20"/>
    <p:sldId id="837" r:id="rId21"/>
    <p:sldId id="838" r:id="rId22"/>
    <p:sldId id="840" r:id="rId23"/>
    <p:sldId id="841" r:id="rId24"/>
    <p:sldId id="842" r:id="rId25"/>
    <p:sldId id="857" r:id="rId26"/>
    <p:sldId id="858" r:id="rId27"/>
    <p:sldId id="860" r:id="rId28"/>
    <p:sldId id="861" r:id="rId29"/>
    <p:sldId id="851" r:id="rId30"/>
    <p:sldId id="862" r:id="rId31"/>
    <p:sldId id="748" r:id="rId32"/>
    <p:sldId id="863" r:id="rId33"/>
    <p:sldId id="866" r:id="rId34"/>
    <p:sldId id="867" r:id="rId35"/>
    <p:sldId id="868" r:id="rId36"/>
    <p:sldId id="758" r:id="rId37"/>
    <p:sldId id="761" r:id="rId38"/>
    <p:sldId id="945" r:id="rId39"/>
    <p:sldId id="760" r:id="rId40"/>
    <p:sldId id="875" r:id="rId41"/>
    <p:sldId id="763" r:id="rId42"/>
    <p:sldId id="765" r:id="rId43"/>
    <p:sldId id="879" r:id="rId44"/>
    <p:sldId id="882" r:id="rId45"/>
    <p:sldId id="883" r:id="rId46"/>
    <p:sldId id="898" r:id="rId47"/>
    <p:sldId id="900" r:id="rId48"/>
    <p:sldId id="901" r:id="rId49"/>
    <p:sldId id="893" r:id="rId50"/>
    <p:sldId id="908" r:id="rId51"/>
    <p:sldId id="783" r:id="rId52"/>
    <p:sldId id="909" r:id="rId53"/>
    <p:sldId id="787" r:id="rId54"/>
    <p:sldId id="788" r:id="rId55"/>
    <p:sldId id="956" r:id="rId56"/>
    <p:sldId id="947" r:id="rId57"/>
    <p:sldId id="952" r:id="rId58"/>
    <p:sldId id="951" r:id="rId59"/>
    <p:sldId id="950" r:id="rId60"/>
    <p:sldId id="792" r:id="rId61"/>
    <p:sldId id="793" r:id="rId62"/>
    <p:sldId id="911" r:id="rId63"/>
    <p:sldId id="801" r:id="rId64"/>
    <p:sldId id="942" r:id="rId65"/>
    <p:sldId id="943" r:id="rId66"/>
    <p:sldId id="941" r:id="rId67"/>
    <p:sldId id="897" r:id="rId68"/>
    <p:sldId id="953" r:id="rId69"/>
    <p:sldId id="954" r:id="rId70"/>
    <p:sldId id="955" r:id="rId71"/>
    <p:sldId id="804" r:id="rId72"/>
    <p:sldId id="581" r:id="rId73"/>
  </p:sldIdLst>
  <p:sldSz cx="9144000" cy="5143500" type="screen16x9"/>
  <p:notesSz cx="6858000" cy="9144000"/>
  <p:embeddedFontLst>
    <p:embeddedFont>
      <p:font typeface="FZXingKai-S04" panose="02010600030101010101" charset="-122"/>
      <p:regular r:id="rId76"/>
    </p:embeddedFont>
    <p:embeddedFont>
      <p:font typeface="Impact" panose="020B0806030902050204" pitchFamily="34" charset="0"/>
      <p:regular r:id="rId77"/>
    </p:embeddedFont>
    <p:embeddedFont>
      <p:font typeface="汉语拼音" panose="000B0604020202020204" pitchFamily="34" charset="0"/>
      <p:regular r:id="rId78"/>
    </p:embeddedFont>
    <p:embeddedFont>
      <p:font typeface="微软雅黑" panose="020B0503020204020204" pitchFamily="34" charset="-122"/>
      <p:regular r:id="rId79"/>
      <p:bold r:id="rId80"/>
    </p:embeddedFont>
    <p:embeddedFont>
      <p:font typeface="楷体" panose="02010609060101010101" pitchFamily="49" charset="-122"/>
      <p:regular r:id="rId81"/>
    </p:embeddedFont>
    <p:embeddedFont>
      <p:font typeface="黑体" panose="02010609060101010101" pitchFamily="49" charset="-122"/>
      <p:regular r:id="rId82"/>
    </p:embeddedFont>
    <p:embeddedFont>
      <p:font typeface="Calibri" panose="020F0502020204030204" pitchFamily="34" charset="0"/>
      <p:regular r:id="rId83"/>
      <p:bold r:id="rId84"/>
      <p:italic r:id="rId85"/>
      <p:boldItalic r:id="rId86"/>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1" autoAdjust="0"/>
    <p:restoredTop sz="95104" autoAdjust="0"/>
  </p:normalViewPr>
  <p:slideViewPr>
    <p:cSldViewPr>
      <p:cViewPr varScale="1">
        <p:scale>
          <a:sx n="113" d="100"/>
          <a:sy n="113" d="100"/>
        </p:scale>
        <p:origin x="-456" y="-102"/>
      </p:cViewPr>
      <p:guideLst>
        <p:guide orient="horz" pos="1620"/>
        <p:guide pos="2880"/>
      </p:guideLst>
    </p:cSldViewPr>
  </p:slideViewPr>
  <p:outlineViewPr>
    <p:cViewPr>
      <p:scale>
        <a:sx n="33" d="100"/>
        <a:sy n="33" d="100"/>
      </p:scale>
      <p:origin x="0" y="6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1.fntdata"/><Relationship Id="rId84" Type="http://schemas.openxmlformats.org/officeDocument/2006/relationships/font" Target="fonts/font9.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font" Target="fonts/font4.fntdata"/><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7.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5.fntdata"/><Relationship Id="rId85"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83" Type="http://schemas.openxmlformats.org/officeDocument/2006/relationships/font" Target="fonts/font8.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E629BAA5-CA70-47D6-94F3-E9BE0C4ADDD4}" type="slidenum">
              <a:rPr lang="zh-CN" altLang="en-US"/>
              <a:pPr>
                <a:defRPr/>
              </a:pPr>
              <a:t>‹#›</a:t>
            </a:fld>
            <a:endParaRPr lang="zh-CN" altLang="en-US"/>
          </a:p>
        </p:txBody>
      </p:sp>
    </p:spTree>
    <p:extLst>
      <p:ext uri="{BB962C8B-B14F-4D97-AF65-F5344CB8AC3E}">
        <p14:creationId xmlns:p14="http://schemas.microsoft.com/office/powerpoint/2010/main" val="1951301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86461E5D-6FC1-4136-B3F3-981F37E499AA}" type="slidenum">
              <a:rPr lang="zh-CN" altLang="en-US"/>
              <a:pPr>
                <a:defRPr/>
              </a:pPr>
              <a:t>‹#›</a:t>
            </a:fld>
            <a:endParaRPr lang="zh-CN" altLang="en-US"/>
          </a:p>
        </p:txBody>
      </p:sp>
    </p:spTree>
    <p:extLst>
      <p:ext uri="{BB962C8B-B14F-4D97-AF65-F5344CB8AC3E}">
        <p14:creationId xmlns:p14="http://schemas.microsoft.com/office/powerpoint/2010/main" val="42856431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ChangeArrowheads="1" noTextEdit="1"/>
          </p:cNvSpPr>
          <p:nvPr>
            <p:ph type="sldImg" idx="4294967295"/>
          </p:nvPr>
        </p:nvSpPr>
        <p:spPr bwMode="auto">
          <a:noFill/>
          <a:ln>
            <a:solidFill>
              <a:srgbClr val="000000"/>
            </a:solidFill>
            <a:miter lim="800000"/>
            <a:headEnd/>
            <a:tailEnd/>
          </a:ln>
        </p:spPr>
      </p:sp>
      <p:sp>
        <p:nvSpPr>
          <p:cNvPr id="41986" name="文本占位符 2"/>
          <p:cNvSpPr>
            <a:spLocks noGrp="1" noChangeArrowheads="1"/>
          </p:cNvSpPr>
          <p:nvPr>
            <p:ph type="body" idx="4294967295"/>
          </p:nvPr>
        </p:nvSpPr>
        <p:spPr bwMode="auto">
          <a:noFill/>
        </p:spPr>
        <p:txBody>
          <a:bodyPr>
            <a:prstTxWarp prst="textNoShape">
              <a:avLst/>
            </a:prstTxWarp>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35">
            <a:lum bright="70000" contrast="-70000"/>
          </a:blip>
          <a:srcRect/>
          <a:stretch>
            <a:fillRect/>
          </a:stretch>
        </p:blipFill>
        <p:spPr bwMode="auto">
          <a:xfrm>
            <a:off x="11113" y="0"/>
            <a:ext cx="9132887" cy="5143500"/>
          </a:xfrm>
          <a:prstGeom prst="rect">
            <a:avLst/>
          </a:prstGeom>
          <a:noFill/>
          <a:ln w="9525">
            <a:noFill/>
            <a:miter lim="800000"/>
            <a:headEnd/>
            <a:tailEnd/>
          </a:ln>
        </p:spPr>
      </p:pic>
      <p:sp>
        <p:nvSpPr>
          <p:cNvPr id="7" name="矩形 6"/>
          <p:cNvSpPr>
            <a:spLocks noChangeArrowheads="1"/>
          </p:cNvSpPr>
          <p:nvPr/>
        </p:nvSpPr>
        <p:spPr bwMode="auto">
          <a:xfrm>
            <a:off x="5678487" y="69850"/>
            <a:ext cx="2062162" cy="500063"/>
          </a:xfrm>
          <a:prstGeom prst="rect">
            <a:avLst/>
          </a:prstGeom>
          <a:noFill/>
          <a:ln>
            <a:noFill/>
          </a:ln>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kumimoji="1" lang="en-US" altLang="zh-CN" sz="2800" b="1" dirty="0" smtClean="0">
                <a:solidFill>
                  <a:srgbClr val="A11111"/>
                </a:solidFill>
                <a:latin typeface="宋体" panose="02010600030101010101" pitchFamily="2" charset="-122"/>
              </a:rPr>
              <a:t>25 </a:t>
            </a:r>
            <a:r>
              <a:rPr kumimoji="1" lang="zh-CN" altLang="en-US" sz="2400" b="1" dirty="0" smtClean="0">
                <a:solidFill>
                  <a:srgbClr val="A11111"/>
                </a:solidFill>
                <a:latin typeface="宋体" panose="02010600030101010101" pitchFamily="2" charset="-122"/>
              </a:rPr>
              <a:t>诗词五首</a:t>
            </a:r>
            <a:r>
              <a:rPr kumimoji="1" lang="en-US" altLang="zh-CN" sz="2400" b="1" dirty="0" smtClean="0">
                <a:solidFill>
                  <a:srgbClr val="A11111"/>
                </a:solidFill>
                <a:latin typeface="宋体" panose="02010600030101010101" pitchFamily="2" charset="-122"/>
              </a:rPr>
              <a:t>/</a:t>
            </a:r>
          </a:p>
        </p:txBody>
      </p:sp>
      <p:pic>
        <p:nvPicPr>
          <p:cNvPr id="6" name="Picture 2" descr="C:\Users\Administrator\Desktop\初中七彩课堂图标.png"/>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1" r:id="rId1"/>
    <p:sldLayoutId id="2147483680" r:id="rId2"/>
    <p:sldLayoutId id="2147483679" r:id="rId3"/>
    <p:sldLayoutId id="2147483678" r:id="rId4"/>
    <p:sldLayoutId id="2147483677" r:id="rId5"/>
    <p:sldLayoutId id="2147483676" r:id="rId6"/>
    <p:sldLayoutId id="2147483675" r:id="rId7"/>
    <p:sldLayoutId id="2147483682" r:id="rId8"/>
    <p:sldLayoutId id="2147483674" r:id="rId9"/>
    <p:sldLayoutId id="2147483673" r:id="rId10"/>
    <p:sldLayoutId id="2147483672" r:id="rId11"/>
    <p:sldLayoutId id="2147483671" r:id="rId12"/>
    <p:sldLayoutId id="2147483670" r:id="rId13"/>
    <p:sldLayoutId id="2147483669" r:id="rId14"/>
    <p:sldLayoutId id="2147483668" r:id="rId15"/>
    <p:sldLayoutId id="2147483667" r:id="rId16"/>
    <p:sldLayoutId id="2147483666" r:id="rId17"/>
    <p:sldLayoutId id="2147483665" r:id="rId18"/>
    <p:sldLayoutId id="2147483664" r:id="rId19"/>
    <p:sldLayoutId id="2147483663" r:id="rId20"/>
    <p:sldLayoutId id="2147483662" r:id="rId21"/>
    <p:sldLayoutId id="2147483661" r:id="rId22"/>
    <p:sldLayoutId id="2147483660" r:id="rId23"/>
    <p:sldLayoutId id="2147483659" r:id="rId24"/>
    <p:sldLayoutId id="2147483658" r:id="rId25"/>
    <p:sldLayoutId id="2147483657" r:id="rId26"/>
    <p:sldLayoutId id="2147483656" r:id="rId27"/>
    <p:sldLayoutId id="2147483655" r:id="rId28"/>
    <p:sldLayoutId id="2147483654" r:id="rId29"/>
    <p:sldLayoutId id="2147483653" r:id="rId30"/>
    <p:sldLayoutId id="2147483652" r:id="rId31"/>
    <p:sldLayoutId id="2147483651" r:id="rId32"/>
    <p:sldLayoutId id="2147483650" r:id="rId33"/>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slideLayout" Target="../slideLayouts/slideLayout9.xml"/><Relationship Id="rId5" Type="http://schemas.openxmlformats.org/officeDocument/2006/relationships/image" Target="../media/image2.png"/><Relationship Id="rId4" Type="http://schemas.openxmlformats.org/officeDocument/2006/relationships/slide" Target="slide4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9.xml"/><Relationship Id="rId1" Type="http://schemas.openxmlformats.org/officeDocument/2006/relationships/audio" Target="file:///G:\&#35821;&#25991;&#20843;&#19978;&#20809;&#30424;&#25991;&#20214;\&#25945;&#23398;&#35838;&#20214;\&#31532;&#20845;&#21333;&#20803;\25%20&#35799;&#35789;&#20116;&#39318;\25%20&#35799;&#35789;&#20116;&#39318;-&#26149;&#26395;.mp3"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9.xml"/><Relationship Id="rId1" Type="http://schemas.openxmlformats.org/officeDocument/2006/relationships/audio" Target="file:///G:\&#35821;&#25991;&#20843;&#19978;&#20809;&#30424;&#25991;&#20214;\&#25945;&#23398;&#35838;&#20214;\&#31532;&#20845;&#21333;&#20803;\25%20&#35799;&#35789;&#20116;&#39318;\25%20&#35799;&#35789;&#20116;&#39318;-&#38593;&#38376;&#22826;&#23432;&#34892;.mp3"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9.xml"/><Relationship Id="rId1" Type="http://schemas.openxmlformats.org/officeDocument/2006/relationships/audio" Target="file:///G:\&#35821;&#25991;&#20843;&#19978;&#20809;&#30424;&#25991;&#20214;\&#25945;&#23398;&#35838;&#20214;\&#31532;&#20845;&#21333;&#20803;\25%20&#35799;&#35789;&#20116;&#39318;\25%20&#35799;&#35789;&#20116;&#39318;-&#36196;&#22721;.mp3"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3.xml"/><Relationship Id="rId1" Type="http://schemas.openxmlformats.org/officeDocument/2006/relationships/audio" Target="file:///G:\&#35821;&#25991;&#20843;&#19978;&#20809;&#30424;&#25991;&#20214;\&#25945;&#23398;&#35838;&#20214;\&#31532;&#20845;&#21333;&#20803;\25%20&#35799;&#35789;&#20116;&#39318;\25%20&#35799;&#35789;&#20116;&#39318;-&#28180;&#23478;&#20658;.mp3"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9.xml"/><Relationship Id="rId1" Type="http://schemas.openxmlformats.org/officeDocument/2006/relationships/audio" Target="file:///G:\&#35821;&#25991;&#20843;&#19978;&#20809;&#30424;&#25991;&#20214;\&#25945;&#23398;&#35838;&#20214;\&#31532;&#20845;&#21333;&#20803;\25%20&#35799;&#35789;&#20116;&#39318;\25%20&#35799;&#35789;&#20116;&#39318;-&#39278;&#37202;&#65288;&#20854;&#20116;&#65289;.mp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3"/>
          <p:cNvSpPr txBox="1">
            <a:spLocks noChangeArrowheads="1"/>
          </p:cNvSpPr>
          <p:nvPr/>
        </p:nvSpPr>
        <p:spPr bwMode="auto">
          <a:xfrm>
            <a:off x="323850" y="842963"/>
            <a:ext cx="8421688" cy="3324225"/>
          </a:xfrm>
          <a:prstGeom prst="rect">
            <a:avLst/>
          </a:prstGeom>
          <a:noFill/>
          <a:ln w="9525">
            <a:noFill/>
            <a:miter lim="800000"/>
            <a:headEnd/>
            <a:tailEnd/>
          </a:ln>
        </p:spPr>
        <p:txBody>
          <a:bodyPr>
            <a:spAutoFit/>
          </a:bodyPr>
          <a:lstStyle/>
          <a:p>
            <a:pPr algn="just">
              <a:lnSpc>
                <a:spcPct val="1500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古人曾言</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“诗言志</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歌永言。”优秀的诗歌作品都是真心话语</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字字关情。本课所选的五首诗词都是传统名篇</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表现了古代文人对时代和生活的认识</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抒发了他们的思想感情和理想追求</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至今读来</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仍能给人很多启发。今天</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我们一起学习一下吧</a:t>
            </a:r>
            <a:r>
              <a:rPr lang="zh-CN" altLang="en-US" sz="2800" b="1">
                <a:latin typeface="楷体" pitchFamily="49" charset="-122"/>
                <a:ea typeface="楷体" pitchFamily="49" charset="-122"/>
              </a:rPr>
              <a:t>！</a:t>
            </a:r>
            <a:endParaRPr lang="zh-CN" altLang="en-US" sz="2800" b="1">
              <a:latin typeface="楷体" pitchFamily="49" charset="-122"/>
              <a:ea typeface="楷体" pitchFamily="49" charset="-122"/>
              <a:sym typeface="宋体" charset="-122"/>
            </a:endParaRPr>
          </a:p>
        </p:txBody>
      </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0825" y="654050"/>
            <a:ext cx="8713788" cy="831850"/>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采菊东篱下，悠然见南山。</a:t>
            </a:r>
            <a:endParaRPr lang="zh-CN" altLang="en-US" sz="2800" b="1" dirty="0">
              <a:latin typeface="楷体" panose="02010609060101010101" pitchFamily="49" charset="-122"/>
              <a:ea typeface="楷体" panose="02010609060101010101" pitchFamily="49" charset="-122"/>
              <a:sym typeface="+mn-ea"/>
            </a:endParaRPr>
          </a:p>
          <a:p>
            <a:pPr algn="dist" eaLnBrk="0" hangingPunct="0">
              <a:defRPr/>
            </a:pPr>
            <a:r>
              <a:rPr lang="zh-CN" altLang="en-US" sz="2000" b="1" dirty="0">
                <a:solidFill>
                  <a:srgbClr val="FF0000"/>
                </a:solidFill>
                <a:latin typeface="楷体" panose="02010609060101010101" pitchFamily="49" charset="-122"/>
                <a:ea typeface="楷体" panose="02010609060101010101" pitchFamily="49" charset="-122"/>
                <a:sym typeface="+mn-ea"/>
              </a:rPr>
              <a:t> </a:t>
            </a:r>
            <a:r>
              <a:rPr lang="zh-CN" altLang="en-US" sz="2000" b="1" dirty="0">
                <a:solidFill>
                  <a:srgbClr val="0000FF"/>
                </a:solidFill>
                <a:latin typeface="楷体" panose="02010609060101010101" pitchFamily="49" charset="-122"/>
                <a:ea typeface="楷体" panose="02010609060101010101" pitchFamily="49" charset="-122"/>
                <a:sym typeface="+mn-ea"/>
              </a:rPr>
              <a:t>在房子东面的篱笆下采一朵菊花，悠闲自在地看见南山。</a:t>
            </a:r>
          </a:p>
        </p:txBody>
      </p:sp>
      <p:sp>
        <p:nvSpPr>
          <p:cNvPr id="5" name="TextBox 5"/>
          <p:cNvSpPr txBox="1">
            <a:spLocks noChangeArrowheads="1"/>
          </p:cNvSpPr>
          <p:nvPr/>
        </p:nvSpPr>
        <p:spPr bwMode="auto">
          <a:xfrm>
            <a:off x="250825" y="1503363"/>
            <a:ext cx="8642350" cy="369887"/>
          </a:xfrm>
          <a:prstGeom prst="rect">
            <a:avLst/>
          </a:prstGeom>
          <a:noFill/>
          <a:ln w="9525">
            <a:noFill/>
            <a:miter lim="800000"/>
            <a:headEnd/>
            <a:tailEnd/>
          </a:ln>
        </p:spPr>
        <p:txBody>
          <a:bodyPr>
            <a:spAutoFit/>
          </a:bodyPr>
          <a:lstStyle/>
          <a:p>
            <a:pPr eaLnBrk="0" hangingPunct="0"/>
            <a:r>
              <a:rPr lang="zh-CN" altLang="zh-CN" b="1">
                <a:solidFill>
                  <a:srgbClr val="FF0000"/>
                </a:solidFill>
                <a:latin typeface="楷体" pitchFamily="49" charset="-122"/>
                <a:ea typeface="楷体" pitchFamily="49" charset="-122"/>
              </a:rPr>
              <a:t>悠然</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闲适淡泊的样子。</a:t>
            </a:r>
            <a:endParaRPr lang="zh-CN" altLang="en-US">
              <a:latin typeface="楷体" pitchFamily="49" charset="-122"/>
              <a:ea typeface="楷体" pitchFamily="49" charset="-122"/>
            </a:endParaRPr>
          </a:p>
        </p:txBody>
      </p:sp>
      <p:sp>
        <p:nvSpPr>
          <p:cNvPr id="6" name="TextBox 5"/>
          <p:cNvSpPr txBox="1"/>
          <p:nvPr/>
        </p:nvSpPr>
        <p:spPr>
          <a:xfrm>
            <a:off x="250825" y="1903413"/>
            <a:ext cx="8713788" cy="831850"/>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山气日夕佳，飞鸟相与还</a:t>
            </a:r>
            <a:r>
              <a:rPr lang="zh-CN" altLang="en-US" sz="2800" b="1" dirty="0">
                <a:latin typeface="楷体" panose="02010609060101010101" pitchFamily="49" charset="-122"/>
                <a:ea typeface="楷体" panose="02010609060101010101" pitchFamily="49" charset="-122"/>
                <a:sym typeface="+mn-ea"/>
              </a:rPr>
              <a:t>。</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傍晚山中的景象最美好，鸟儿结伴归巢。</a:t>
            </a:r>
          </a:p>
        </p:txBody>
      </p:sp>
      <p:sp>
        <p:nvSpPr>
          <p:cNvPr id="7" name="TextBox 5"/>
          <p:cNvSpPr txBox="1">
            <a:spLocks noChangeArrowheads="1"/>
          </p:cNvSpPr>
          <p:nvPr/>
        </p:nvSpPr>
        <p:spPr bwMode="auto">
          <a:xfrm>
            <a:off x="250825" y="2773363"/>
            <a:ext cx="8642350" cy="368300"/>
          </a:xfrm>
          <a:prstGeom prst="rect">
            <a:avLst/>
          </a:prstGeom>
          <a:noFill/>
          <a:ln w="9525">
            <a:noFill/>
            <a:miter lim="800000"/>
            <a:headEnd/>
            <a:tailEnd/>
          </a:ln>
        </p:spPr>
        <p:txBody>
          <a:bodyPr>
            <a:spAutoFit/>
          </a:bodyPr>
          <a:lstStyle/>
          <a:p>
            <a:pPr eaLnBrk="0" hangingPunct="0"/>
            <a:r>
              <a:rPr lang="zh-CN" altLang="zh-CN" b="1">
                <a:solidFill>
                  <a:srgbClr val="FF0000"/>
                </a:solidFill>
                <a:latin typeface="楷体" pitchFamily="49" charset="-122"/>
                <a:ea typeface="楷体" pitchFamily="49" charset="-122"/>
              </a:rPr>
              <a:t>山气</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山间的云气。</a:t>
            </a:r>
            <a:r>
              <a:rPr lang="en-US" altLang="zh-CN">
                <a:latin typeface="楷体" pitchFamily="49" charset="-122"/>
                <a:ea typeface="楷体" pitchFamily="49" charset="-122"/>
              </a:rPr>
              <a:t>   </a:t>
            </a:r>
            <a:r>
              <a:rPr lang="zh-CN" altLang="zh-CN" b="1">
                <a:solidFill>
                  <a:srgbClr val="FF0000"/>
                </a:solidFill>
                <a:latin typeface="楷体" pitchFamily="49" charset="-122"/>
                <a:ea typeface="楷体" pitchFamily="49" charset="-122"/>
              </a:rPr>
              <a:t>日夕</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傍晚。</a:t>
            </a:r>
            <a:r>
              <a:rPr lang="en-US" altLang="zh-CN">
                <a:latin typeface="楷体" pitchFamily="49" charset="-122"/>
                <a:ea typeface="楷体" pitchFamily="49" charset="-122"/>
              </a:rPr>
              <a:t>   </a:t>
            </a:r>
            <a:r>
              <a:rPr lang="zh-CN" altLang="zh-CN" b="1">
                <a:solidFill>
                  <a:srgbClr val="FF0000"/>
                </a:solidFill>
                <a:latin typeface="楷体" pitchFamily="49" charset="-122"/>
                <a:ea typeface="楷体" pitchFamily="49" charset="-122"/>
              </a:rPr>
              <a:t>佳</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美好。</a:t>
            </a:r>
            <a:r>
              <a:rPr lang="en-US" altLang="zh-CN">
                <a:latin typeface="楷体" pitchFamily="49" charset="-122"/>
                <a:ea typeface="楷体" pitchFamily="49" charset="-122"/>
              </a:rPr>
              <a:t>     </a:t>
            </a:r>
            <a:r>
              <a:rPr lang="zh-CN" altLang="zh-CN" b="1">
                <a:solidFill>
                  <a:srgbClr val="FF0000"/>
                </a:solidFill>
                <a:latin typeface="楷体" pitchFamily="49" charset="-122"/>
                <a:ea typeface="楷体" pitchFamily="49" charset="-122"/>
              </a:rPr>
              <a:t>相与</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相伴。</a:t>
            </a:r>
            <a:endParaRPr lang="zh-CN" altLang="en-US">
              <a:latin typeface="楷体" pitchFamily="49" charset="-122"/>
              <a:ea typeface="楷体" pitchFamily="49" charset="-122"/>
            </a:endParaRPr>
          </a:p>
        </p:txBody>
      </p:sp>
      <p:sp>
        <p:nvSpPr>
          <p:cNvPr id="8" name="TextBox 7"/>
          <p:cNvSpPr txBox="1"/>
          <p:nvPr/>
        </p:nvSpPr>
        <p:spPr>
          <a:xfrm>
            <a:off x="250825" y="3173413"/>
            <a:ext cx="8713788" cy="830262"/>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此中有真意，欲辨已忘言</a:t>
            </a:r>
            <a:r>
              <a:rPr lang="zh-CN" altLang="en-US" sz="2800" b="1" dirty="0">
                <a:latin typeface="楷体" panose="02010609060101010101" pitchFamily="49" charset="-122"/>
                <a:ea typeface="楷体" panose="02010609060101010101" pitchFamily="49" charset="-122"/>
                <a:sym typeface="+mn-ea"/>
              </a:rPr>
              <a:t>。</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这里边有人生的真意，想要辨识却不知怎样用语言来表达。</a:t>
            </a:r>
          </a:p>
        </p:txBody>
      </p:sp>
      <p:sp>
        <p:nvSpPr>
          <p:cNvPr id="9" name="TextBox 5"/>
          <p:cNvSpPr txBox="1">
            <a:spLocks noChangeArrowheads="1"/>
          </p:cNvSpPr>
          <p:nvPr/>
        </p:nvSpPr>
        <p:spPr bwMode="auto">
          <a:xfrm>
            <a:off x="250825" y="4110038"/>
            <a:ext cx="8642350" cy="646112"/>
          </a:xfrm>
          <a:prstGeom prst="rect">
            <a:avLst/>
          </a:prstGeom>
          <a:noFill/>
          <a:ln w="9525">
            <a:noFill/>
            <a:miter lim="800000"/>
            <a:headEnd/>
            <a:tailEnd/>
          </a:ln>
        </p:spPr>
        <p:txBody>
          <a:bodyPr>
            <a:spAutoFit/>
          </a:bodyPr>
          <a:lstStyle/>
          <a:p>
            <a:pPr eaLnBrk="0" hangingPunct="0"/>
            <a:r>
              <a:rPr lang="zh-CN" altLang="zh-CN" b="1">
                <a:solidFill>
                  <a:srgbClr val="FF0000"/>
                </a:solidFill>
                <a:latin typeface="楷体" pitchFamily="49" charset="-122"/>
                <a:ea typeface="楷体" pitchFamily="49" charset="-122"/>
              </a:rPr>
              <a:t>此中</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此时此地的情景中</a:t>
            </a:r>
            <a:r>
              <a:rPr lang="zh-CN" altLang="en-US">
                <a:latin typeface="楷体" pitchFamily="49" charset="-122"/>
                <a:ea typeface="楷体" pitchFamily="49" charset="-122"/>
              </a:rPr>
              <a:t>，</a:t>
            </a:r>
            <a:r>
              <a:rPr lang="zh-CN" altLang="zh-CN">
                <a:latin typeface="楷体" pitchFamily="49" charset="-122"/>
                <a:ea typeface="楷体" pitchFamily="49" charset="-122"/>
              </a:rPr>
              <a:t>即指隐居的生活中。</a:t>
            </a:r>
            <a:r>
              <a:rPr lang="en-US" altLang="zh-CN">
                <a:latin typeface="楷体" pitchFamily="49" charset="-122"/>
                <a:ea typeface="楷体" pitchFamily="49" charset="-122"/>
              </a:rPr>
              <a:t>     </a:t>
            </a:r>
            <a:r>
              <a:rPr lang="zh-CN" altLang="zh-CN" b="1">
                <a:solidFill>
                  <a:srgbClr val="FF0000"/>
                </a:solidFill>
                <a:latin typeface="楷体" pitchFamily="49" charset="-122"/>
                <a:ea typeface="楷体" pitchFamily="49" charset="-122"/>
              </a:rPr>
              <a:t>真意</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指人生的真正意义。</a:t>
            </a:r>
            <a:endParaRPr lang="en-US" altLang="zh-CN">
              <a:latin typeface="楷体" pitchFamily="49" charset="-122"/>
              <a:ea typeface="楷体" pitchFamily="49" charset="-122"/>
            </a:endParaRPr>
          </a:p>
          <a:p>
            <a:pPr eaLnBrk="0" hangingPunct="0"/>
            <a:r>
              <a:rPr lang="zh-CN" altLang="zh-CN" b="1">
                <a:solidFill>
                  <a:srgbClr val="FF0000"/>
                </a:solidFill>
                <a:latin typeface="楷体" pitchFamily="49" charset="-122"/>
                <a:ea typeface="楷体" pitchFamily="49" charset="-122"/>
              </a:rPr>
              <a:t>言</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名词用作动词</a:t>
            </a:r>
            <a:r>
              <a:rPr lang="zh-CN" altLang="en-US">
                <a:latin typeface="楷体" pitchFamily="49" charset="-122"/>
                <a:ea typeface="楷体" pitchFamily="49" charset="-122"/>
              </a:rPr>
              <a:t>，</a:t>
            </a:r>
            <a:r>
              <a:rPr lang="zh-CN" altLang="zh-CN">
                <a:latin typeface="楷体" pitchFamily="49" charset="-122"/>
                <a:ea typeface="楷体" pitchFamily="49" charset="-122"/>
              </a:rPr>
              <a:t>用言语表达。</a:t>
            </a:r>
            <a:endParaRPr lang="zh-CN" altLang="en-US">
              <a:latin typeface="楷体" pitchFamily="49" charset="-122"/>
              <a:ea typeface="楷体" pitchFamily="49" charset="-122"/>
            </a:endParaRPr>
          </a:p>
        </p:txBody>
      </p:sp>
      <p:grpSp>
        <p:nvGrpSpPr>
          <p:cNvPr id="48135" name="组合 15"/>
          <p:cNvGrpSpPr>
            <a:grpSpLocks/>
          </p:cNvGrpSpPr>
          <p:nvPr/>
        </p:nvGrpSpPr>
        <p:grpSpPr bwMode="auto">
          <a:xfrm>
            <a:off x="44450" y="-39688"/>
            <a:ext cx="2006600" cy="522288"/>
            <a:chOff x="70" y="-63"/>
            <a:chExt cx="3160" cy="824"/>
          </a:xfrm>
        </p:grpSpPr>
        <p:sp>
          <p:nvSpPr>
            <p:cNvPr id="48136"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3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Box 1"/>
          <p:cNvSpPr txBox="1">
            <a:spLocks noChangeArrowheads="1"/>
          </p:cNvSpPr>
          <p:nvPr/>
        </p:nvSpPr>
        <p:spPr bwMode="auto">
          <a:xfrm>
            <a:off x="522288" y="611188"/>
            <a:ext cx="8099425" cy="1384300"/>
          </a:xfrm>
          <a:prstGeom prst="rect">
            <a:avLst/>
          </a:prstGeom>
          <a:noFill/>
          <a:ln w="9525">
            <a:noFill/>
            <a:miter lim="800000"/>
            <a:headEnd/>
            <a:tailEnd/>
          </a:ln>
        </p:spPr>
        <p:txBody>
          <a:bodyPr>
            <a:spAutoFit/>
          </a:bodyPr>
          <a:lstStyle/>
          <a:p>
            <a:r>
              <a:rPr lang="zh-CN" altLang="en-US" sz="2800" b="1"/>
              <a:t>        前四句构成这首诗的第一层次，大意是什么？反映了诗人怎样的心态？诗人运用了怎样的修辞方式表达这种心态？</a:t>
            </a:r>
            <a:endParaRPr lang="en-US" altLang="zh-CN" sz="2800" b="1"/>
          </a:p>
        </p:txBody>
      </p:sp>
      <p:sp>
        <p:nvSpPr>
          <p:cNvPr id="15365" name="TextBox 1"/>
          <p:cNvSpPr txBox="1">
            <a:spLocks noChangeArrowheads="1"/>
          </p:cNvSpPr>
          <p:nvPr/>
        </p:nvSpPr>
        <p:spPr bwMode="auto">
          <a:xfrm>
            <a:off x="530225" y="1939925"/>
            <a:ext cx="8083550" cy="2676525"/>
          </a:xfrm>
          <a:prstGeom prst="rect">
            <a:avLst/>
          </a:prstGeom>
          <a:noFill/>
          <a:ln w="9525">
            <a:noFill/>
            <a:miter lim="800000"/>
            <a:headEnd/>
            <a:tailEnd/>
          </a:ln>
        </p:spPr>
        <p:txBody>
          <a:bodyPr>
            <a:spAutoFit/>
          </a:bodyPr>
          <a:lstStyle/>
          <a:p>
            <a:pPr>
              <a:lnSpc>
                <a:spcPct val="150000"/>
              </a:lnSpc>
            </a:pPr>
            <a:r>
              <a:rPr lang="zh-CN" altLang="en-US" sz="2800" b="1">
                <a:solidFill>
                  <a:srgbClr val="FF0000"/>
                </a:solidFill>
                <a:latin typeface="楷体" pitchFamily="49" charset="-122"/>
                <a:ea typeface="楷体" pitchFamily="49" charset="-122"/>
              </a:rPr>
              <a:t>大意：</a:t>
            </a:r>
            <a:r>
              <a:rPr lang="zh-CN" altLang="en-US" sz="2800" b="1">
                <a:latin typeface="楷体" pitchFamily="49" charset="-122"/>
                <a:ea typeface="楷体" pitchFamily="49" charset="-122"/>
              </a:rPr>
              <a:t>居住在闹市而不觉得喧闹，是因为内心闲适</a:t>
            </a:r>
            <a:endParaRPr lang="en-US" altLang="zh-CN" sz="2800" b="1">
              <a:latin typeface="楷体" pitchFamily="49" charset="-122"/>
              <a:ea typeface="楷体" pitchFamily="49" charset="-122"/>
            </a:endParaRPr>
          </a:p>
          <a:p>
            <a:pPr>
              <a:lnSpc>
                <a:spcPct val="150000"/>
              </a:lnSpc>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高远。</a:t>
            </a:r>
            <a:endParaRPr lang="en-US" altLang="zh-CN" sz="2800" b="1">
              <a:latin typeface="楷体" pitchFamily="49" charset="-122"/>
              <a:ea typeface="楷体" pitchFamily="49" charset="-122"/>
            </a:endParaRPr>
          </a:p>
          <a:p>
            <a:pPr>
              <a:lnSpc>
                <a:spcPct val="150000"/>
              </a:lnSpc>
            </a:pPr>
            <a:r>
              <a:rPr lang="zh-CN" altLang="en-US" sz="2800" b="1">
                <a:solidFill>
                  <a:srgbClr val="FF0000"/>
                </a:solidFill>
                <a:latin typeface="楷体" pitchFamily="49" charset="-122"/>
                <a:ea typeface="楷体" pitchFamily="49" charset="-122"/>
              </a:rPr>
              <a:t>心态：</a:t>
            </a:r>
            <a:r>
              <a:rPr lang="zh-CN" altLang="en-US" sz="2800" b="1">
                <a:latin typeface="楷体" pitchFamily="49" charset="-122"/>
                <a:ea typeface="楷体" pitchFamily="49" charset="-122"/>
              </a:rPr>
              <a:t>豁达，闲适。</a:t>
            </a:r>
            <a:endParaRPr lang="en-US" altLang="zh-CN" sz="2800" b="1">
              <a:latin typeface="楷体" pitchFamily="49" charset="-122"/>
              <a:ea typeface="楷体" pitchFamily="49" charset="-122"/>
            </a:endParaRPr>
          </a:p>
          <a:p>
            <a:pPr>
              <a:lnSpc>
                <a:spcPct val="150000"/>
              </a:lnSpc>
            </a:pPr>
            <a:r>
              <a:rPr lang="zh-CN" altLang="en-US" sz="2800" b="1">
                <a:solidFill>
                  <a:srgbClr val="FF0000"/>
                </a:solidFill>
                <a:latin typeface="楷体" pitchFamily="49" charset="-122"/>
                <a:ea typeface="楷体" pitchFamily="49" charset="-122"/>
              </a:rPr>
              <a:t>修辞：</a:t>
            </a:r>
            <a:r>
              <a:rPr lang="zh-CN" altLang="en-US" sz="2800" b="1">
                <a:latin typeface="楷体" pitchFamily="49" charset="-122"/>
                <a:ea typeface="楷体" pitchFamily="49" charset="-122"/>
              </a:rPr>
              <a:t>设问。</a:t>
            </a:r>
            <a:endParaRPr lang="en-US" altLang="zh-CN" sz="2800" b="1">
              <a:latin typeface="楷体" pitchFamily="49" charset="-122"/>
              <a:ea typeface="楷体" pitchFamily="49" charset="-122"/>
            </a:endParaRPr>
          </a:p>
        </p:txBody>
      </p:sp>
      <p:grpSp>
        <p:nvGrpSpPr>
          <p:cNvPr id="49155" name="组合 15"/>
          <p:cNvGrpSpPr>
            <a:grpSpLocks/>
          </p:cNvGrpSpPr>
          <p:nvPr/>
        </p:nvGrpSpPr>
        <p:grpSpPr bwMode="auto">
          <a:xfrm>
            <a:off x="44450" y="-39688"/>
            <a:ext cx="2006600" cy="522288"/>
            <a:chOff x="70" y="-63"/>
            <a:chExt cx="3160" cy="824"/>
          </a:xfrm>
        </p:grpSpPr>
        <p:sp>
          <p:nvSpPr>
            <p:cNvPr id="49156"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365">
                                            <p:txEl>
                                              <p:pRg st="0" end="0"/>
                                            </p:txEl>
                                          </p:spTgt>
                                        </p:tgtEl>
                                        <p:attrNameLst>
                                          <p:attrName>style.visibility</p:attrName>
                                        </p:attrNameLst>
                                      </p:cBhvr>
                                      <p:to>
                                        <p:strVal val="visible"/>
                                      </p:to>
                                    </p:set>
                                    <p:animEffect transition="in" filter="randombar(horizontal)">
                                      <p:cBhvr>
                                        <p:cTn id="7" dur="500"/>
                                        <p:tgtEl>
                                          <p:spTgt spid="15365">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15365">
                                            <p:txEl>
                                              <p:pRg st="1" end="1"/>
                                            </p:txEl>
                                          </p:spTgt>
                                        </p:tgtEl>
                                        <p:attrNameLst>
                                          <p:attrName>style.visibility</p:attrName>
                                        </p:attrNameLst>
                                      </p:cBhvr>
                                      <p:to>
                                        <p:strVal val="visible"/>
                                      </p:to>
                                    </p:set>
                                    <p:animEffect transition="in" filter="randombar(horizontal)">
                                      <p:cBhvr>
                                        <p:cTn id="10" dur="500"/>
                                        <p:tgtEl>
                                          <p:spTgt spid="1536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5365">
                                            <p:txEl>
                                              <p:pRg st="2" end="2"/>
                                            </p:txEl>
                                          </p:spTgt>
                                        </p:tgtEl>
                                        <p:attrNameLst>
                                          <p:attrName>style.visibility</p:attrName>
                                        </p:attrNameLst>
                                      </p:cBhvr>
                                      <p:to>
                                        <p:strVal val="visible"/>
                                      </p:to>
                                    </p:set>
                                    <p:animEffect transition="in" filter="randombar(horizontal)">
                                      <p:cBhvr>
                                        <p:cTn id="15" dur="500"/>
                                        <p:tgtEl>
                                          <p:spTgt spid="1536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5365">
                                            <p:txEl>
                                              <p:pRg st="3" end="3"/>
                                            </p:txEl>
                                          </p:spTgt>
                                        </p:tgtEl>
                                        <p:attrNameLst>
                                          <p:attrName>style.visibility</p:attrName>
                                        </p:attrNameLst>
                                      </p:cBhvr>
                                      <p:to>
                                        <p:strVal val="visible"/>
                                      </p:to>
                                    </p:set>
                                    <p:animEffect transition="in" filter="randombar(horizontal)">
                                      <p:cBhvr>
                                        <p:cTn id="20" dur="500"/>
                                        <p:tgtEl>
                                          <p:spTgt spid="1536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1"/>
          <p:cNvSpPr txBox="1">
            <a:spLocks noChangeArrowheads="1"/>
          </p:cNvSpPr>
          <p:nvPr/>
        </p:nvSpPr>
        <p:spPr bwMode="auto">
          <a:xfrm>
            <a:off x="414338" y="704850"/>
            <a:ext cx="6648450" cy="523875"/>
          </a:xfrm>
          <a:prstGeom prst="rect">
            <a:avLst/>
          </a:prstGeom>
          <a:noFill/>
          <a:ln w="9525">
            <a:noFill/>
            <a:miter lim="800000"/>
            <a:headEnd/>
            <a:tailEnd/>
          </a:ln>
        </p:spPr>
        <p:txBody>
          <a:bodyPr wrap="none">
            <a:spAutoFit/>
          </a:bodyPr>
          <a:lstStyle/>
          <a:p>
            <a:r>
              <a:rPr lang="zh-CN" altLang="en-US" sz="2800" b="1">
                <a:latin typeface="宋体" charset="-122"/>
              </a:rPr>
              <a:t>如何理解</a:t>
            </a:r>
            <a:r>
              <a:rPr lang="en-US" altLang="zh-CN" sz="2800" b="1">
                <a:latin typeface="宋体" charset="-122"/>
              </a:rPr>
              <a:t>“</a:t>
            </a:r>
            <a:r>
              <a:rPr lang="zh-CN" altLang="en-US" sz="2800" b="1">
                <a:solidFill>
                  <a:srgbClr val="0000FF"/>
                </a:solidFill>
                <a:latin typeface="宋体" charset="-122"/>
              </a:rPr>
              <a:t>采菊东篱下，悠然见南山</a:t>
            </a:r>
            <a:r>
              <a:rPr lang="zh-CN" altLang="en-US" sz="2800" b="1">
                <a:latin typeface="宋体" charset="-122"/>
              </a:rPr>
              <a:t>”？</a:t>
            </a:r>
          </a:p>
        </p:txBody>
      </p:sp>
      <p:sp>
        <p:nvSpPr>
          <p:cNvPr id="104" name="文本框 103"/>
          <p:cNvSpPr txBox="1">
            <a:spLocks noChangeArrowheads="1"/>
          </p:cNvSpPr>
          <p:nvPr/>
        </p:nvSpPr>
        <p:spPr bwMode="auto">
          <a:xfrm>
            <a:off x="503238" y="1492250"/>
            <a:ext cx="8137525" cy="1930400"/>
          </a:xfrm>
          <a:prstGeom prst="rect">
            <a:avLst/>
          </a:prstGeom>
          <a:noFill/>
          <a:ln w="9525">
            <a:noFill/>
            <a:miter lim="800000"/>
            <a:headEnd/>
            <a:tailEnd/>
          </a:ln>
        </p:spPr>
        <p:txBody>
          <a:bodyPr>
            <a:spAutoFit/>
          </a:bodyPr>
          <a:lstStyle/>
          <a:p>
            <a:pPr>
              <a:lnSpc>
                <a:spcPct val="1500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这两句将诗人醉心于南山</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怡然自得的悠然之情充分地表达了出来</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情景浑然天成</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达到了物我合一的境界</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是千古传诵的名句。</a:t>
            </a:r>
            <a:endParaRPr lang="zh-CN" altLang="en-US" sz="2800" b="1">
              <a:latin typeface="楷体" pitchFamily="49" charset="-122"/>
              <a:ea typeface="楷体" pitchFamily="49" charset="-122"/>
            </a:endParaRPr>
          </a:p>
        </p:txBody>
      </p:sp>
      <p:grpSp>
        <p:nvGrpSpPr>
          <p:cNvPr id="50179" name="组合 15"/>
          <p:cNvGrpSpPr>
            <a:grpSpLocks/>
          </p:cNvGrpSpPr>
          <p:nvPr/>
        </p:nvGrpSpPr>
        <p:grpSpPr bwMode="auto">
          <a:xfrm>
            <a:off x="44450" y="-39688"/>
            <a:ext cx="2006600" cy="522288"/>
            <a:chOff x="70" y="-63"/>
            <a:chExt cx="3160" cy="824"/>
          </a:xfrm>
        </p:grpSpPr>
        <p:sp>
          <p:nvSpPr>
            <p:cNvPr id="5018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linds(horizontal)">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文本框 103"/>
          <p:cNvSpPr txBox="1">
            <a:spLocks noChangeArrowheads="1"/>
          </p:cNvSpPr>
          <p:nvPr/>
        </p:nvSpPr>
        <p:spPr bwMode="auto">
          <a:xfrm>
            <a:off x="341313" y="555625"/>
            <a:ext cx="8461375" cy="954088"/>
          </a:xfrm>
          <a:prstGeom prst="rect">
            <a:avLst/>
          </a:prstGeom>
          <a:noFill/>
          <a:ln w="9525">
            <a:noFill/>
            <a:miter lim="800000"/>
            <a:headEnd/>
            <a:tailEnd/>
          </a:ln>
        </p:spPr>
        <p:txBody>
          <a:bodyPr>
            <a:spAutoFit/>
          </a:bodyPr>
          <a:lstStyle/>
          <a:p>
            <a:r>
              <a:rPr lang="zh-CN" altLang="en-US" sz="2800" b="1">
                <a:latin typeface="宋体" charset="-122"/>
              </a:rPr>
              <a:t>    你认为</a:t>
            </a:r>
            <a:r>
              <a:rPr lang="zh-CN" altLang="zh-CN" sz="2800" b="1">
                <a:latin typeface="宋体" charset="-122"/>
              </a:rPr>
              <a:t>“</a:t>
            </a:r>
            <a:r>
              <a:rPr lang="zh-CN" altLang="zh-CN" sz="2800" b="1">
                <a:solidFill>
                  <a:srgbClr val="0000FF"/>
                </a:solidFill>
                <a:latin typeface="宋体" charset="-122"/>
              </a:rPr>
              <a:t>采菊东篱下</a:t>
            </a:r>
            <a:r>
              <a:rPr lang="zh-CN" altLang="en-US" sz="2800" b="1">
                <a:solidFill>
                  <a:srgbClr val="0000FF"/>
                </a:solidFill>
                <a:latin typeface="宋体" charset="-122"/>
              </a:rPr>
              <a:t>，</a:t>
            </a:r>
            <a:r>
              <a:rPr lang="zh-CN" altLang="zh-CN" sz="2800" b="1">
                <a:solidFill>
                  <a:srgbClr val="0000FF"/>
                </a:solidFill>
                <a:latin typeface="宋体" charset="-122"/>
              </a:rPr>
              <a:t>悠然见南山</a:t>
            </a:r>
            <a:r>
              <a:rPr lang="zh-CN" altLang="zh-CN" sz="2800" b="1">
                <a:latin typeface="宋体" charset="-122"/>
              </a:rPr>
              <a:t>”</a:t>
            </a:r>
            <a:r>
              <a:rPr lang="zh-CN" altLang="en-US" sz="2800" b="1">
                <a:latin typeface="宋体" charset="-122"/>
              </a:rPr>
              <a:t>中哪个（些）字用得好？说说理由。</a:t>
            </a:r>
          </a:p>
        </p:txBody>
      </p:sp>
      <p:sp>
        <p:nvSpPr>
          <p:cNvPr id="4" name="文本框 3"/>
          <p:cNvSpPr txBox="1">
            <a:spLocks noChangeArrowheads="1"/>
          </p:cNvSpPr>
          <p:nvPr/>
        </p:nvSpPr>
        <p:spPr bwMode="auto">
          <a:xfrm>
            <a:off x="466725" y="1908175"/>
            <a:ext cx="8210550" cy="1930400"/>
          </a:xfrm>
          <a:prstGeom prst="rect">
            <a:avLst/>
          </a:prstGeom>
          <a:noFill/>
          <a:ln w="9525">
            <a:noFill/>
            <a:miter lim="800000"/>
            <a:headEnd/>
            <a:tailEnd/>
          </a:ln>
        </p:spPr>
        <p:txBody>
          <a:bodyPr>
            <a:spAutoFit/>
          </a:bodyPr>
          <a:lstStyle/>
          <a:p>
            <a:pPr>
              <a:lnSpc>
                <a:spcPct val="150000"/>
              </a:lnSpc>
            </a:pPr>
            <a:r>
              <a:rPr lang="zh-CN" altLang="en-US" sz="2800" b="1">
                <a:solidFill>
                  <a:srgbClr val="FF0000"/>
                </a:solidFill>
                <a:latin typeface="楷体" pitchFamily="49" charset="-122"/>
                <a:ea typeface="楷体" pitchFamily="49" charset="-122"/>
              </a:rPr>
              <a:t>示例：</a:t>
            </a:r>
            <a:r>
              <a:rPr lang="zh-CN" altLang="en-US" sz="2800" b="1">
                <a:solidFill>
                  <a:srgbClr val="000000"/>
                </a:solidFill>
                <a:latin typeface="楷体" pitchFamily="49" charset="-122"/>
                <a:ea typeface="楷体" pitchFamily="49" charset="-122"/>
              </a:rPr>
              <a:t>“见”字用得好。</a:t>
            </a:r>
            <a:r>
              <a:rPr lang="zh-CN" altLang="zh-CN" sz="2800" b="1">
                <a:solidFill>
                  <a:srgbClr val="000000"/>
                </a:solidFill>
                <a:latin typeface="楷体" pitchFamily="49" charset="-122"/>
                <a:ea typeface="楷体" pitchFamily="49" charset="-122"/>
              </a:rPr>
              <a:t>“见”字把诗人“悠然自得”的视线无意中与南山相接的情状</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不动声色而又极其传神地表现了出来。</a:t>
            </a:r>
            <a:endParaRPr lang="zh-CN" altLang="en-US" sz="2800" b="1">
              <a:latin typeface="楷体" pitchFamily="49" charset="-122"/>
              <a:ea typeface="楷体" pitchFamily="49" charset="-122"/>
            </a:endParaRPr>
          </a:p>
        </p:txBody>
      </p:sp>
      <p:grpSp>
        <p:nvGrpSpPr>
          <p:cNvPr id="51203" name="组合 15"/>
          <p:cNvGrpSpPr>
            <a:grpSpLocks/>
          </p:cNvGrpSpPr>
          <p:nvPr/>
        </p:nvGrpSpPr>
        <p:grpSpPr bwMode="auto">
          <a:xfrm>
            <a:off x="44450" y="-39688"/>
            <a:ext cx="2006600" cy="522288"/>
            <a:chOff x="70" y="-63"/>
            <a:chExt cx="3160" cy="824"/>
          </a:xfrm>
        </p:grpSpPr>
        <p:sp>
          <p:nvSpPr>
            <p:cNvPr id="5120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7"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1"/>
          <p:cNvSpPr txBox="1">
            <a:spLocks noChangeArrowheads="1"/>
          </p:cNvSpPr>
          <p:nvPr/>
        </p:nvSpPr>
        <p:spPr bwMode="auto">
          <a:xfrm>
            <a:off x="468313" y="627063"/>
            <a:ext cx="8207375" cy="954087"/>
          </a:xfrm>
          <a:prstGeom prst="rect">
            <a:avLst/>
          </a:prstGeom>
          <a:noFill/>
          <a:ln w="9525">
            <a:noFill/>
            <a:miter lim="800000"/>
            <a:headEnd/>
            <a:tailEnd/>
          </a:ln>
        </p:spPr>
        <p:txBody>
          <a:bodyPr>
            <a:spAutoFit/>
          </a:bodyPr>
          <a:lstStyle/>
          <a:p>
            <a:r>
              <a:rPr lang="en-US" altLang="zh-CN" sz="2800" b="1">
                <a:latin typeface="宋体" charset="-122"/>
              </a:rPr>
              <a:t>    “</a:t>
            </a:r>
            <a:r>
              <a:rPr lang="zh-CN" altLang="en-US" sz="2800" b="1">
                <a:latin typeface="宋体" charset="-122"/>
              </a:rPr>
              <a:t>此中有真意”，你认为所谓“真意”指什么？谈谈你的理解。</a:t>
            </a:r>
          </a:p>
        </p:txBody>
      </p:sp>
      <p:sp>
        <p:nvSpPr>
          <p:cNvPr id="3" name="文本框 2"/>
          <p:cNvSpPr txBox="1">
            <a:spLocks noChangeArrowheads="1"/>
          </p:cNvSpPr>
          <p:nvPr/>
        </p:nvSpPr>
        <p:spPr bwMode="auto">
          <a:xfrm>
            <a:off x="2941638" y="1616075"/>
            <a:ext cx="3070225" cy="523875"/>
          </a:xfrm>
          <a:prstGeom prst="rect">
            <a:avLst/>
          </a:prstGeom>
          <a:noFill/>
          <a:ln w="9525">
            <a:noFill/>
            <a:miter lim="800000"/>
            <a:headEnd/>
            <a:tailEnd/>
          </a:ln>
        </p:spPr>
        <p:txBody>
          <a:bodyPr wrap="none">
            <a:spAutoFit/>
          </a:bodyPr>
          <a:lstStyle/>
          <a:p>
            <a:r>
              <a:rPr lang="zh-CN" altLang="en-US" sz="2800" b="1">
                <a:solidFill>
                  <a:srgbClr val="FF0000"/>
                </a:solidFill>
                <a:latin typeface="楷体" pitchFamily="49" charset="-122"/>
                <a:ea typeface="楷体" pitchFamily="49" charset="-122"/>
              </a:rPr>
              <a:t>指人的自然本性。</a:t>
            </a:r>
          </a:p>
        </p:txBody>
      </p:sp>
      <p:sp>
        <p:nvSpPr>
          <p:cNvPr id="4" name="文本框 3"/>
          <p:cNvSpPr txBox="1">
            <a:spLocks noChangeArrowheads="1"/>
          </p:cNvSpPr>
          <p:nvPr/>
        </p:nvSpPr>
        <p:spPr bwMode="auto">
          <a:xfrm>
            <a:off x="512763" y="2484438"/>
            <a:ext cx="8118475" cy="1816100"/>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smtClean="0">
                <a:latin typeface="楷体" panose="02010609060101010101" pitchFamily="49" charset="-122"/>
                <a:ea typeface="楷体" panose="02010609060101010101" pitchFamily="49" charset="-122"/>
              </a:rPr>
              <a:t>    菊花黄、南山</a:t>
            </a:r>
            <a:r>
              <a:rPr lang="zh-CN" altLang="en-US" sz="2800" b="1" dirty="0">
                <a:latin typeface="楷体" panose="02010609060101010101" pitchFamily="49" charset="-122"/>
                <a:ea typeface="楷体" panose="02010609060101010101" pitchFamily="49" charset="-122"/>
              </a:rPr>
              <a:t>青、夕阳红、山气飘、飞鸟</a:t>
            </a:r>
            <a:r>
              <a:rPr lang="zh-CN" altLang="en-US" sz="2800" b="1" dirty="0" smtClean="0">
                <a:latin typeface="楷体" panose="02010609060101010101" pitchFamily="49" charset="-122"/>
                <a:ea typeface="楷体" panose="02010609060101010101" pitchFamily="49" charset="-122"/>
              </a:rPr>
              <a:t>还，大自然</a:t>
            </a:r>
            <a:r>
              <a:rPr lang="zh-CN" altLang="en-US" sz="2800" b="1" dirty="0">
                <a:latin typeface="楷体" panose="02010609060101010101" pitchFamily="49" charset="-122"/>
                <a:ea typeface="楷体" panose="02010609060101010101" pitchFamily="49" charset="-122"/>
              </a:rPr>
              <a:t>恬淡</a:t>
            </a:r>
            <a:r>
              <a:rPr lang="zh-CN" altLang="en-US" sz="2800" b="1" dirty="0" smtClean="0">
                <a:latin typeface="楷体" panose="02010609060101010101" pitchFamily="49" charset="-122"/>
                <a:ea typeface="楷体" panose="02010609060101010101" pitchFamily="49" charset="-122"/>
              </a:rPr>
              <a:t>飘逸，各</a:t>
            </a:r>
            <a:r>
              <a:rPr lang="zh-CN" altLang="en-US" sz="2800" b="1" dirty="0">
                <a:latin typeface="楷体" panose="02010609060101010101" pitchFamily="49" charset="-122"/>
                <a:ea typeface="楷体" panose="02010609060101010101" pitchFamily="49" charset="-122"/>
              </a:rPr>
              <a:t>有所</a:t>
            </a:r>
            <a:r>
              <a:rPr lang="zh-CN" altLang="en-US" sz="2800" b="1" dirty="0" smtClean="0">
                <a:latin typeface="楷体" panose="02010609060101010101" pitchFamily="49" charset="-122"/>
                <a:ea typeface="楷体" panose="02010609060101010101" pitchFamily="49" charset="-122"/>
              </a:rPr>
              <a:t>归，人</a:t>
            </a:r>
            <a:r>
              <a:rPr lang="zh-CN" altLang="en-US" sz="2800" b="1" dirty="0">
                <a:latin typeface="楷体" panose="02010609060101010101" pitchFamily="49" charset="-122"/>
                <a:ea typeface="楷体" panose="02010609060101010101" pitchFamily="49" charset="-122"/>
              </a:rPr>
              <a:t>与鸟儿知倦而</a:t>
            </a:r>
            <a:r>
              <a:rPr lang="zh-CN" altLang="en-US" sz="2800" b="1" dirty="0" smtClean="0">
                <a:latin typeface="楷体" panose="02010609060101010101" pitchFamily="49" charset="-122"/>
                <a:ea typeface="楷体" panose="02010609060101010101" pitchFamily="49" charset="-122"/>
              </a:rPr>
              <a:t>归，诗人心如止水，如</a:t>
            </a:r>
            <a:r>
              <a:rPr lang="zh-CN" altLang="en-US" sz="2800" b="1" dirty="0">
                <a:latin typeface="楷体" panose="02010609060101010101" pitchFamily="49" charset="-122"/>
                <a:ea typeface="楷体" panose="02010609060101010101" pitchFamily="49" charset="-122"/>
              </a:rPr>
              <a:t>明镜。大自然的纯真意趣投映</a:t>
            </a:r>
            <a:r>
              <a:rPr lang="zh-CN" altLang="en-US" sz="2800" b="1" dirty="0" smtClean="0">
                <a:latin typeface="楷体" panose="02010609060101010101" pitchFamily="49" charset="-122"/>
                <a:ea typeface="楷体" panose="02010609060101010101" pitchFamily="49" charset="-122"/>
              </a:rPr>
              <a:t>到</a:t>
            </a:r>
            <a:r>
              <a:rPr lang="zh-CN" altLang="en-US" sz="2800" b="1" dirty="0">
                <a:latin typeface="楷体" panose="02010609060101010101" pitchFamily="49" charset="-122"/>
                <a:ea typeface="楷体" panose="02010609060101010101" pitchFamily="49" charset="-122"/>
              </a:rPr>
              <a:t>诗人</a:t>
            </a:r>
            <a:r>
              <a:rPr lang="zh-CN" altLang="en-US" sz="2800" b="1" dirty="0" smtClean="0">
                <a:latin typeface="楷体" panose="02010609060101010101" pitchFamily="49" charset="-122"/>
                <a:ea typeface="楷体" panose="02010609060101010101" pitchFamily="49" charset="-122"/>
              </a:rPr>
              <a:t>心里，内心的</a:t>
            </a:r>
            <a:r>
              <a:rPr lang="zh-CN" altLang="en-US" sz="2800" b="1" dirty="0">
                <a:latin typeface="楷体" panose="02010609060101010101" pitchFamily="49" charset="-122"/>
                <a:ea typeface="楷体" panose="02010609060101010101" pitchFamily="49" charset="-122"/>
              </a:rPr>
              <a:t>感受也从大自然中折射出来。</a:t>
            </a:r>
          </a:p>
        </p:txBody>
      </p:sp>
      <p:grpSp>
        <p:nvGrpSpPr>
          <p:cNvPr id="52228" name="组合 15"/>
          <p:cNvGrpSpPr>
            <a:grpSpLocks/>
          </p:cNvGrpSpPr>
          <p:nvPr/>
        </p:nvGrpSpPr>
        <p:grpSpPr bwMode="auto">
          <a:xfrm>
            <a:off x="44450" y="-39688"/>
            <a:ext cx="2006600" cy="522288"/>
            <a:chOff x="70" y="-63"/>
            <a:chExt cx="3160" cy="824"/>
          </a:xfrm>
        </p:grpSpPr>
        <p:sp>
          <p:nvSpPr>
            <p:cNvPr id="52229"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8"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框 103"/>
          <p:cNvSpPr txBox="1">
            <a:spLocks noChangeArrowheads="1"/>
          </p:cNvSpPr>
          <p:nvPr/>
        </p:nvSpPr>
        <p:spPr bwMode="auto">
          <a:xfrm>
            <a:off x="468313" y="1492250"/>
            <a:ext cx="8207375" cy="2676525"/>
          </a:xfrm>
          <a:prstGeom prst="rect">
            <a:avLst/>
          </a:prstGeom>
          <a:noFill/>
          <a:ln w="9525">
            <a:noFill/>
            <a:miter lim="800000"/>
            <a:headEnd/>
            <a:tailEnd/>
          </a:ln>
        </p:spPr>
        <p:txBody>
          <a:bodyPr>
            <a:spAutoFit/>
          </a:bodyPr>
          <a:lstStyle/>
          <a:p>
            <a:pPr>
              <a:lnSpc>
                <a:spcPct val="150000"/>
              </a:lnSpc>
            </a:pPr>
            <a:r>
              <a:rPr lang="en-US" altLang="zh-CN" sz="2800" b="1">
                <a:solidFill>
                  <a:srgbClr val="000000"/>
                </a:solidFill>
                <a:latin typeface="楷体" pitchFamily="49" charset="-122"/>
                <a:ea typeface="楷体" pitchFamily="49" charset="-122"/>
              </a:rPr>
              <a:t>    </a:t>
            </a:r>
            <a:r>
              <a:rPr lang="zh-CN" altLang="zh-CN" sz="2800" b="1">
                <a:solidFill>
                  <a:srgbClr val="000000"/>
                </a:solidFill>
                <a:latin typeface="楷体" pitchFamily="49" charset="-122"/>
                <a:ea typeface="楷体" pitchFamily="49" charset="-122"/>
              </a:rPr>
              <a:t>这两句诗的意思是此情此景蕴含着人生的真正意义</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想要分辨清楚</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却不知怎样用语言来表达。这里强调一个“真”字</a:t>
            </a:r>
            <a:r>
              <a:rPr lang="zh-CN" altLang="en-US" sz="2800" b="1">
                <a:solidFill>
                  <a:srgbClr val="000000"/>
                </a:solidFill>
                <a:latin typeface="楷体" pitchFamily="49" charset="-122"/>
                <a:ea typeface="楷体" pitchFamily="49" charset="-122"/>
              </a:rPr>
              <a:t>，暗</a:t>
            </a:r>
            <a:r>
              <a:rPr lang="zh-CN" altLang="zh-CN" sz="2800" b="1">
                <a:solidFill>
                  <a:srgbClr val="000000"/>
                </a:solidFill>
                <a:latin typeface="楷体" pitchFamily="49" charset="-122"/>
                <a:ea typeface="楷体" pitchFamily="49" charset="-122"/>
              </a:rPr>
              <a:t>指辞官归隐乃是</a:t>
            </a:r>
            <a:r>
              <a:rPr lang="zh-CN" altLang="en-US" sz="2800" b="1">
                <a:solidFill>
                  <a:srgbClr val="000000"/>
                </a:solidFill>
                <a:latin typeface="楷体" pitchFamily="49" charset="-122"/>
                <a:ea typeface="楷体" pitchFamily="49" charset="-122"/>
              </a:rPr>
              <a:t>诗人</a:t>
            </a:r>
            <a:r>
              <a:rPr lang="zh-CN" altLang="zh-CN" sz="2800" b="1">
                <a:solidFill>
                  <a:srgbClr val="000000"/>
                </a:solidFill>
                <a:latin typeface="楷体" pitchFamily="49" charset="-122"/>
                <a:ea typeface="楷体" pitchFamily="49" charset="-122"/>
              </a:rPr>
              <a:t>的人生真谛。这两句诗点明了全诗的主旨。</a:t>
            </a:r>
            <a:endParaRPr lang="zh-CN" altLang="en-US" sz="2800" b="1">
              <a:latin typeface="楷体" pitchFamily="49" charset="-122"/>
              <a:ea typeface="楷体" pitchFamily="49" charset="-122"/>
            </a:endParaRPr>
          </a:p>
        </p:txBody>
      </p:sp>
      <p:sp>
        <p:nvSpPr>
          <p:cNvPr id="53250" name="文本框 1"/>
          <p:cNvSpPr txBox="1">
            <a:spLocks noChangeArrowheads="1"/>
          </p:cNvSpPr>
          <p:nvPr/>
        </p:nvSpPr>
        <p:spPr bwMode="auto">
          <a:xfrm>
            <a:off x="395288" y="700088"/>
            <a:ext cx="7366000" cy="522287"/>
          </a:xfrm>
          <a:prstGeom prst="rect">
            <a:avLst/>
          </a:prstGeom>
          <a:noFill/>
          <a:ln w="9525">
            <a:noFill/>
            <a:miter lim="800000"/>
            <a:headEnd/>
            <a:tailEnd/>
          </a:ln>
        </p:spPr>
        <p:txBody>
          <a:bodyPr wrap="none">
            <a:spAutoFit/>
          </a:bodyPr>
          <a:lstStyle/>
          <a:p>
            <a:r>
              <a:rPr lang="zh-CN" altLang="zh-CN" sz="2800" b="1">
                <a:latin typeface="宋体" charset="-122"/>
              </a:rPr>
              <a:t>怎样理解“</a:t>
            </a:r>
            <a:r>
              <a:rPr lang="zh-CN" altLang="zh-CN" sz="2800" b="1">
                <a:solidFill>
                  <a:srgbClr val="0000FF"/>
                </a:solidFill>
                <a:latin typeface="宋体" charset="-122"/>
              </a:rPr>
              <a:t>此中有真意</a:t>
            </a:r>
            <a:r>
              <a:rPr lang="zh-CN" altLang="en-US" sz="2800" b="1">
                <a:solidFill>
                  <a:srgbClr val="0000FF"/>
                </a:solidFill>
                <a:latin typeface="宋体" charset="-122"/>
              </a:rPr>
              <a:t>，</a:t>
            </a:r>
            <a:r>
              <a:rPr lang="zh-CN" altLang="zh-CN" sz="2800" b="1">
                <a:solidFill>
                  <a:srgbClr val="0000FF"/>
                </a:solidFill>
                <a:latin typeface="宋体" charset="-122"/>
              </a:rPr>
              <a:t>欲辨已忘言</a:t>
            </a:r>
            <a:r>
              <a:rPr lang="zh-CN" altLang="zh-CN" sz="2800" b="1">
                <a:latin typeface="宋体" charset="-122"/>
              </a:rPr>
              <a:t>”一句</a:t>
            </a:r>
            <a:r>
              <a:rPr lang="zh-CN" altLang="en-US" sz="2800" b="1">
                <a:latin typeface="宋体" charset="-122"/>
              </a:rPr>
              <a:t>？</a:t>
            </a:r>
          </a:p>
        </p:txBody>
      </p:sp>
      <p:grpSp>
        <p:nvGrpSpPr>
          <p:cNvPr id="53251" name="组合 15"/>
          <p:cNvGrpSpPr>
            <a:grpSpLocks/>
          </p:cNvGrpSpPr>
          <p:nvPr/>
        </p:nvGrpSpPr>
        <p:grpSpPr bwMode="auto">
          <a:xfrm>
            <a:off x="44450" y="-39688"/>
            <a:ext cx="2006600" cy="522288"/>
            <a:chOff x="70" y="-63"/>
            <a:chExt cx="3160" cy="824"/>
          </a:xfrm>
        </p:grpSpPr>
        <p:sp>
          <p:nvSpPr>
            <p:cNvPr id="53252"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linds(horizontal)">
                                      <p:cBhvr>
                                        <p:cTn id="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Box 1"/>
          <p:cNvSpPr txBox="1">
            <a:spLocks noChangeArrowheads="1"/>
          </p:cNvSpPr>
          <p:nvPr/>
        </p:nvSpPr>
        <p:spPr bwMode="auto">
          <a:xfrm>
            <a:off x="485775" y="681038"/>
            <a:ext cx="8172450" cy="954087"/>
          </a:xfrm>
          <a:prstGeom prst="rect">
            <a:avLst/>
          </a:prstGeom>
          <a:noFill/>
          <a:ln w="9525">
            <a:noFill/>
            <a:miter lim="800000"/>
            <a:headEnd/>
            <a:tailEnd/>
          </a:ln>
        </p:spPr>
        <p:txBody>
          <a:bodyPr>
            <a:spAutoFit/>
          </a:bodyPr>
          <a:lstStyle/>
          <a:p>
            <a:r>
              <a:rPr lang="zh-CN" altLang="en-US" sz="2800" b="1"/>
              <a:t>        本诗是陶渊明的言志之作，通过它你看到了一个怎样的诗人形象？</a:t>
            </a:r>
          </a:p>
        </p:txBody>
      </p:sp>
      <p:sp>
        <p:nvSpPr>
          <p:cNvPr id="20483" name="TextBox 1"/>
          <p:cNvSpPr txBox="1">
            <a:spLocks noChangeArrowheads="1"/>
          </p:cNvSpPr>
          <p:nvPr/>
        </p:nvSpPr>
        <p:spPr bwMode="auto">
          <a:xfrm>
            <a:off x="1619250" y="2211388"/>
            <a:ext cx="5976938" cy="1385887"/>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示例：</a:t>
            </a:r>
            <a:r>
              <a:rPr lang="zh-CN" altLang="en-US" sz="2800" b="1">
                <a:latin typeface="楷体" pitchFamily="49" charset="-122"/>
                <a:ea typeface="楷体" pitchFamily="49" charset="-122"/>
              </a:rPr>
              <a:t>超然物外    悠然自得</a:t>
            </a:r>
            <a:endParaRPr lang="en-US" altLang="zh-CN" sz="2800" b="1">
              <a:latin typeface="楷体" pitchFamily="49" charset="-122"/>
              <a:ea typeface="楷体" pitchFamily="49" charset="-122"/>
            </a:endParaRPr>
          </a:p>
          <a:p>
            <a:endParaRPr lang="en-US" altLang="zh-CN" sz="2800" b="1">
              <a:latin typeface="楷体" pitchFamily="49" charset="-122"/>
              <a:ea typeface="楷体" pitchFamily="49" charset="-122"/>
            </a:endParaRPr>
          </a:p>
          <a:p>
            <a:r>
              <a:rPr lang="zh-CN" altLang="en-US" sz="2800" b="1">
                <a:latin typeface="楷体" pitchFamily="49" charset="-122"/>
                <a:ea typeface="楷体" pitchFamily="49" charset="-122"/>
              </a:rPr>
              <a:t>      心志高远    闲适豁达</a:t>
            </a:r>
            <a:endParaRPr lang="en-US" altLang="zh-CN" sz="2800" b="1">
              <a:latin typeface="楷体" pitchFamily="49" charset="-122"/>
              <a:ea typeface="楷体" pitchFamily="49" charset="-122"/>
            </a:endParaRPr>
          </a:p>
        </p:txBody>
      </p:sp>
      <p:grpSp>
        <p:nvGrpSpPr>
          <p:cNvPr id="54275" name="组合 15"/>
          <p:cNvGrpSpPr>
            <a:grpSpLocks/>
          </p:cNvGrpSpPr>
          <p:nvPr/>
        </p:nvGrpSpPr>
        <p:grpSpPr bwMode="auto">
          <a:xfrm>
            <a:off x="44450" y="-39688"/>
            <a:ext cx="2006600" cy="522288"/>
            <a:chOff x="70" y="-63"/>
            <a:chExt cx="3160" cy="824"/>
          </a:xfrm>
        </p:grpSpPr>
        <p:sp>
          <p:nvSpPr>
            <p:cNvPr id="54276"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randombar(horizontal)">
                                      <p:cBhvr>
                                        <p:cTn id="7"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矩形 6"/>
          <p:cNvSpPr>
            <a:spLocks noChangeArrowheads="1"/>
          </p:cNvSpPr>
          <p:nvPr/>
        </p:nvSpPr>
        <p:spPr bwMode="auto">
          <a:xfrm>
            <a:off x="539750" y="1635125"/>
            <a:ext cx="8064500" cy="1901825"/>
          </a:xfrm>
          <a:prstGeom prst="rect">
            <a:avLst/>
          </a:prstGeom>
          <a:noFill/>
          <a:ln w="9525">
            <a:noFill/>
            <a:miter lim="800000"/>
            <a:headEnd/>
            <a:tailEnd/>
          </a:ln>
        </p:spPr>
        <p:txBody>
          <a:bodyPr>
            <a:spAutoFit/>
          </a:bodyPr>
          <a:lstStyle/>
          <a:p>
            <a:pPr eaLnBrk="0" hangingPunct="0">
              <a:lnSpc>
                <a:spcPct val="140000"/>
              </a:lnSpc>
            </a:pPr>
            <a:r>
              <a:rPr lang="zh-CN" altLang="en-US" sz="2800" b="1">
                <a:latin typeface="楷体" pitchFamily="49" charset="-122"/>
                <a:ea typeface="楷体" pitchFamily="49" charset="-122"/>
              </a:rPr>
              <a:t>    通过对田园生活中自然景物的描写，表现了诗人远离世俗、悠然自得的心境，反映出他超脱世俗的人生追求和不与统治阶级同流合污的高洁人格。</a:t>
            </a:r>
            <a:endParaRPr lang="zh-CN" altLang="en-US" sz="2800" b="1">
              <a:solidFill>
                <a:srgbClr val="0000FF"/>
              </a:solidFill>
              <a:latin typeface="楷体" pitchFamily="49" charset="-122"/>
              <a:ea typeface="楷体" pitchFamily="49" charset="-122"/>
            </a:endParaRPr>
          </a:p>
        </p:txBody>
      </p:sp>
      <p:grpSp>
        <p:nvGrpSpPr>
          <p:cNvPr id="55298" name="组合 1"/>
          <p:cNvGrpSpPr>
            <a:grpSpLocks/>
          </p:cNvGrpSpPr>
          <p:nvPr/>
        </p:nvGrpSpPr>
        <p:grpSpPr bwMode="auto">
          <a:xfrm>
            <a:off x="3700463" y="663575"/>
            <a:ext cx="1743075" cy="566738"/>
            <a:chOff x="3419474" y="664080"/>
            <a:chExt cx="1743075" cy="566737"/>
          </a:xfrm>
        </p:grpSpPr>
        <p:sp>
          <p:nvSpPr>
            <p:cNvPr id="14" name="圆角矩形 13"/>
            <p:cNvSpPr/>
            <p:nvPr/>
          </p:nvSpPr>
          <p:spPr>
            <a:xfrm rot="555800">
              <a:off x="4695824" y="80219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289424" y="791080"/>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870324" y="791080"/>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460749" y="799018"/>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5307" name="矩形 1"/>
            <p:cNvSpPr>
              <a:spLocks noChangeArrowheads="1"/>
            </p:cNvSpPr>
            <p:nvPr/>
          </p:nvSpPr>
          <p:spPr bwMode="auto">
            <a:xfrm>
              <a:off x="3419474" y="664080"/>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55299" name="组合 13"/>
          <p:cNvGrpSpPr>
            <a:grpSpLocks/>
          </p:cNvGrpSpPr>
          <p:nvPr/>
        </p:nvGrpSpPr>
        <p:grpSpPr bwMode="auto">
          <a:xfrm>
            <a:off x="28575" y="-20638"/>
            <a:ext cx="2006600" cy="522288"/>
            <a:chOff x="70" y="-63"/>
            <a:chExt cx="3160" cy="822"/>
          </a:xfrm>
        </p:grpSpPr>
        <p:sp>
          <p:nvSpPr>
            <p:cNvPr id="55300"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课堂小结</a:t>
              </a:r>
            </a:p>
          </p:txBody>
        </p:sp>
        <p:cxnSp>
          <p:nvCxnSpPr>
            <p:cNvPr id="2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1"/>
          <p:cNvSpPr txBox="1">
            <a:spLocks noChangeArrowheads="1"/>
          </p:cNvSpPr>
          <p:nvPr/>
        </p:nvSpPr>
        <p:spPr bwMode="auto">
          <a:xfrm>
            <a:off x="827088" y="2181225"/>
            <a:ext cx="725487" cy="952500"/>
          </a:xfrm>
          <a:prstGeom prst="rect">
            <a:avLst/>
          </a:prstGeom>
          <a:noFill/>
          <a:ln w="9525">
            <a:noFill/>
            <a:miter lim="800000"/>
            <a:headEnd/>
            <a:tailEnd/>
          </a:ln>
        </p:spPr>
        <p:txBody>
          <a:bodyPr>
            <a:spAutoFit/>
          </a:bodyPr>
          <a:lstStyle/>
          <a:p>
            <a:r>
              <a:rPr lang="zh-CN" altLang="en-US" sz="2800">
                <a:solidFill>
                  <a:srgbClr val="FF0000"/>
                </a:solidFill>
                <a:latin typeface="黑体" pitchFamily="49" charset="-122"/>
                <a:ea typeface="黑体" pitchFamily="49" charset="-122"/>
              </a:rPr>
              <a:t>饮酒</a:t>
            </a:r>
          </a:p>
        </p:txBody>
      </p:sp>
      <p:sp>
        <p:nvSpPr>
          <p:cNvPr id="3" name="左大括号 2"/>
          <p:cNvSpPr/>
          <p:nvPr/>
        </p:nvSpPr>
        <p:spPr>
          <a:xfrm>
            <a:off x="1443038" y="1217613"/>
            <a:ext cx="442912" cy="2879725"/>
          </a:xfrm>
          <a:prstGeom prst="leftBrace">
            <a:avLst>
              <a:gd name="adj1" fmla="val 69135"/>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
        <p:nvSpPr>
          <p:cNvPr id="56323" name="文本框 3"/>
          <p:cNvSpPr txBox="1">
            <a:spLocks noChangeArrowheads="1"/>
          </p:cNvSpPr>
          <p:nvPr/>
        </p:nvSpPr>
        <p:spPr bwMode="auto">
          <a:xfrm>
            <a:off x="1984375" y="1092200"/>
            <a:ext cx="2855913" cy="522288"/>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在人境无车马喧</a:t>
            </a:r>
          </a:p>
        </p:txBody>
      </p:sp>
      <p:sp>
        <p:nvSpPr>
          <p:cNvPr id="56324" name="文本框 4"/>
          <p:cNvSpPr txBox="1">
            <a:spLocks noChangeArrowheads="1"/>
          </p:cNvSpPr>
          <p:nvPr/>
        </p:nvSpPr>
        <p:spPr bwMode="auto">
          <a:xfrm>
            <a:off x="5368925" y="1093788"/>
            <a:ext cx="1144588" cy="520700"/>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心远</a:t>
            </a:r>
          </a:p>
        </p:txBody>
      </p:sp>
      <p:sp>
        <p:nvSpPr>
          <p:cNvPr id="56325" name="文本框 5"/>
          <p:cNvSpPr txBox="1">
            <a:spLocks noChangeArrowheads="1"/>
          </p:cNvSpPr>
          <p:nvPr/>
        </p:nvSpPr>
        <p:spPr bwMode="auto">
          <a:xfrm>
            <a:off x="5418138" y="3057525"/>
            <a:ext cx="1011237" cy="5222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悠然</a:t>
            </a:r>
          </a:p>
        </p:txBody>
      </p:sp>
      <p:sp>
        <p:nvSpPr>
          <p:cNvPr id="56326" name="文本框 6"/>
          <p:cNvSpPr txBox="1">
            <a:spLocks noChangeArrowheads="1"/>
          </p:cNvSpPr>
          <p:nvPr/>
        </p:nvSpPr>
        <p:spPr bwMode="auto">
          <a:xfrm>
            <a:off x="7213600" y="2435225"/>
            <a:ext cx="1108075" cy="5222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真意</a:t>
            </a:r>
          </a:p>
        </p:txBody>
      </p:sp>
      <p:sp>
        <p:nvSpPr>
          <p:cNvPr id="56327" name="文本框 7"/>
          <p:cNvSpPr txBox="1">
            <a:spLocks noChangeArrowheads="1"/>
          </p:cNvSpPr>
          <p:nvPr/>
        </p:nvSpPr>
        <p:spPr bwMode="auto">
          <a:xfrm>
            <a:off x="3548063" y="3490913"/>
            <a:ext cx="1011237" cy="520700"/>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飞鸟</a:t>
            </a:r>
          </a:p>
        </p:txBody>
      </p:sp>
      <p:sp>
        <p:nvSpPr>
          <p:cNvPr id="56328" name="文本框 8"/>
          <p:cNvSpPr txBox="1">
            <a:spLocks noChangeArrowheads="1"/>
          </p:cNvSpPr>
          <p:nvPr/>
        </p:nvSpPr>
        <p:spPr bwMode="auto">
          <a:xfrm>
            <a:off x="2133600" y="3490913"/>
            <a:ext cx="1011238" cy="520700"/>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夕阳</a:t>
            </a:r>
          </a:p>
        </p:txBody>
      </p:sp>
      <p:sp>
        <p:nvSpPr>
          <p:cNvPr id="56329" name="文本框 9"/>
          <p:cNvSpPr txBox="1">
            <a:spLocks noChangeArrowheads="1"/>
          </p:cNvSpPr>
          <p:nvPr/>
        </p:nvSpPr>
        <p:spPr bwMode="auto">
          <a:xfrm>
            <a:off x="3548063" y="2662238"/>
            <a:ext cx="1519237" cy="522287"/>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见南山</a:t>
            </a:r>
          </a:p>
        </p:txBody>
      </p:sp>
      <p:sp>
        <p:nvSpPr>
          <p:cNvPr id="56330" name="文本框 10"/>
          <p:cNvSpPr txBox="1">
            <a:spLocks noChangeArrowheads="1"/>
          </p:cNvSpPr>
          <p:nvPr/>
        </p:nvSpPr>
        <p:spPr bwMode="auto">
          <a:xfrm>
            <a:off x="2133600" y="2662238"/>
            <a:ext cx="1011238" cy="522287"/>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采菊</a:t>
            </a:r>
          </a:p>
        </p:txBody>
      </p:sp>
      <p:sp>
        <p:nvSpPr>
          <p:cNvPr id="12" name="右大括号 11"/>
          <p:cNvSpPr/>
          <p:nvPr/>
        </p:nvSpPr>
        <p:spPr>
          <a:xfrm>
            <a:off x="4991100" y="2820988"/>
            <a:ext cx="233363" cy="1087437"/>
          </a:xfrm>
          <a:prstGeom prst="rightBrace">
            <a:avLst>
              <a:gd name="adj1" fmla="val 67549"/>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2800" b="1" noProof="1">
              <a:latin typeface="楷体" panose="02010609060101010101" pitchFamily="49" charset="-122"/>
              <a:ea typeface="楷体" panose="02010609060101010101" pitchFamily="49" charset="-122"/>
            </a:endParaRPr>
          </a:p>
        </p:txBody>
      </p:sp>
      <p:grpSp>
        <p:nvGrpSpPr>
          <p:cNvPr id="56332" name="组合 35"/>
          <p:cNvGrpSpPr>
            <a:grpSpLocks/>
          </p:cNvGrpSpPr>
          <p:nvPr/>
        </p:nvGrpSpPr>
        <p:grpSpPr bwMode="auto">
          <a:xfrm>
            <a:off x="44450" y="-20638"/>
            <a:ext cx="2006600" cy="523876"/>
            <a:chOff x="70" y="-63"/>
            <a:chExt cx="3161" cy="824"/>
          </a:xfrm>
        </p:grpSpPr>
        <p:sp>
          <p:nvSpPr>
            <p:cNvPr id="56334"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板书设计</a:t>
              </a:r>
            </a:p>
          </p:txBody>
        </p:sp>
        <p:cxnSp>
          <p:nvCxnSpPr>
            <p:cNvPr id="2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0" name="左大括号 19"/>
          <p:cNvSpPr/>
          <p:nvPr/>
        </p:nvSpPr>
        <p:spPr>
          <a:xfrm rot="10800000">
            <a:off x="6683375" y="1276350"/>
            <a:ext cx="442913" cy="2879725"/>
          </a:xfrm>
          <a:prstGeom prst="leftBrace">
            <a:avLst>
              <a:gd name="adj1" fmla="val 69135"/>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4" descr="http://5b0988e595225.cdn.sohucs.com/images/20180721/0164a619875c400aacc8fc7d7ec4b76b.jpeg"/>
          <p:cNvPicPr>
            <a:picLocks noChangeAspect="1" noChangeArrowheads="1"/>
          </p:cNvPicPr>
          <p:nvPr/>
        </p:nvPicPr>
        <p:blipFill>
          <a:blip r:embed="rId2"/>
          <a:srcRect/>
          <a:stretch>
            <a:fillRect/>
          </a:stretch>
        </p:blipFill>
        <p:spPr bwMode="auto">
          <a:xfrm>
            <a:off x="-3175" y="7938"/>
            <a:ext cx="9147175" cy="5135562"/>
          </a:xfrm>
          <a:prstGeom prst="rect">
            <a:avLst/>
          </a:prstGeom>
          <a:noFill/>
          <a:ln w="9525">
            <a:noFill/>
            <a:miter lim="800000"/>
            <a:headEnd/>
            <a:tailEnd/>
          </a:ln>
        </p:spPr>
      </p:pic>
      <p:sp>
        <p:nvSpPr>
          <p:cNvPr id="5" name="TextBox 48"/>
          <p:cNvSpPr txBox="1"/>
          <p:nvPr/>
        </p:nvSpPr>
        <p:spPr>
          <a:xfrm>
            <a:off x="1513858" y="1779662"/>
            <a:ext cx="6116284" cy="807913"/>
          </a:xfrm>
          <a:prstGeom prst="rect">
            <a:avLst/>
          </a:prstGeom>
          <a:noFill/>
          <a:ln w="19050">
            <a:solidFill>
              <a:schemeClr val="tx1"/>
            </a:solidFill>
          </a:ln>
          <a:effectLst>
            <a:softEdge rad="31750"/>
          </a:effectLst>
        </p:spPr>
        <p:txBody>
          <a:bodyPr lIns="68580" tIns="34290" rIns="68580" bIns="34290">
            <a:spAutoFit/>
          </a:bodyPr>
          <a:lstStyle/>
          <a:p>
            <a:pPr algn="ctr" eaLnBrk="0" hangingPunct="0">
              <a:defRPr/>
            </a:pPr>
            <a:r>
              <a:rPr lang="zh-CN" altLang="en-US" sz="4800" b="1">
                <a:solidFill>
                  <a:srgbClr val="FF0000"/>
                </a:solidFill>
                <a:effectLst>
                  <a:outerShdw blurRad="38100" dist="38100" dir="2700000" algn="tl">
                    <a:srgbClr val="C0C0C0"/>
                  </a:outerShdw>
                </a:effectLst>
                <a:latin typeface="宋体" charset="-122"/>
                <a:ea typeface="Kaiti SC"/>
                <a:cs typeface="Kaiti SC"/>
              </a:rPr>
              <a:t>春    望</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Picture 2" descr="http://img.mp.itc.cn/upload/20170605/6934775f6aac4a8cbdffdee937dd809f_th.jpg"/>
          <p:cNvSpPr>
            <a:spLocks noChangeAspect="1" noChangeArrowheads="1"/>
          </p:cNvSpPr>
          <p:nvPr/>
        </p:nvSpPr>
        <p:spPr bwMode="auto">
          <a:xfrm>
            <a:off x="1588" y="-3175"/>
            <a:ext cx="9142412" cy="5146675"/>
          </a:xfrm>
          <a:prstGeom prst="rect">
            <a:avLst/>
          </a:prstGeom>
          <a:noFill/>
          <a:ln w="9525">
            <a:noFill/>
            <a:miter lim="800000"/>
            <a:headEnd/>
            <a:tailEnd/>
          </a:ln>
        </p:spPr>
        <p:txBody>
          <a:bodyPr/>
          <a:lstStyle/>
          <a:p>
            <a:endParaRPr lang="zh-CN" altLang="en-US"/>
          </a:p>
        </p:txBody>
      </p:sp>
      <p:sp>
        <p:nvSpPr>
          <p:cNvPr id="8" name="圆角矩形 7"/>
          <p:cNvSpPr/>
          <p:nvPr/>
        </p:nvSpPr>
        <p:spPr bwMode="auto">
          <a:xfrm>
            <a:off x="58738" y="98425"/>
            <a:ext cx="1920875" cy="312738"/>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lang="zh-CN" altLang="en-US"/>
          </a:p>
        </p:txBody>
      </p:sp>
      <p:sp>
        <p:nvSpPr>
          <p:cNvPr id="38915" name="文本框 1"/>
          <p:cNvSpPr txBox="1">
            <a:spLocks noChangeArrowheads="1"/>
          </p:cNvSpPr>
          <p:nvPr/>
        </p:nvSpPr>
        <p:spPr bwMode="auto">
          <a:xfrm>
            <a:off x="117475" y="50800"/>
            <a:ext cx="1800225" cy="369888"/>
          </a:xfrm>
          <a:prstGeom prst="rect">
            <a:avLst/>
          </a:prstGeom>
          <a:noFill/>
          <a:ln w="9525">
            <a:noFill/>
            <a:miter lim="800000"/>
            <a:headEnd/>
            <a:tailEnd/>
          </a:ln>
        </p:spPr>
        <p:txBody>
          <a:bodyPr wrap="none">
            <a:spAutoFit/>
          </a:bodyPr>
          <a:lstStyle/>
          <a:p>
            <a:pPr eaLnBrk="0" hangingPunct="0"/>
            <a:r>
              <a:rPr lang="zh-CN" altLang="en-US" b="1" dirty="0">
                <a:solidFill>
                  <a:schemeClr val="bg1"/>
                </a:solidFill>
                <a:latin typeface="宋体" panose="02010600030101010101" pitchFamily="2" charset="-122"/>
                <a:ea typeface="宋体" panose="02010600030101010101" pitchFamily="2" charset="-122"/>
                <a:cs typeface="FZXingKai-S04"/>
              </a:rPr>
              <a:t>八年级语文上册</a:t>
            </a:r>
          </a:p>
        </p:txBody>
      </p:sp>
      <p:sp>
        <p:nvSpPr>
          <p:cNvPr id="7" name="TextBox 48"/>
          <p:cNvSpPr txBox="1"/>
          <p:nvPr/>
        </p:nvSpPr>
        <p:spPr>
          <a:xfrm>
            <a:off x="1513858" y="1779662"/>
            <a:ext cx="6116284" cy="854080"/>
          </a:xfrm>
          <a:prstGeom prst="rect">
            <a:avLst/>
          </a:prstGeom>
          <a:noFill/>
          <a:ln w="19050">
            <a:solidFill>
              <a:schemeClr val="tx1"/>
            </a:solidFill>
          </a:ln>
          <a:effectLst>
            <a:softEdge rad="31750"/>
          </a:effectLst>
        </p:spPr>
        <p:txBody>
          <a:bodyPr lIns="68580" tIns="34290" rIns="68580" bIns="34290">
            <a:spAutoFit/>
          </a:bodyPr>
          <a:lstStyle/>
          <a:p>
            <a:pPr algn="ctr" eaLnBrk="0" hangingPunct="0">
              <a:defRPr/>
            </a:pPr>
            <a:r>
              <a:rPr lang="en-US" altLang="zh-CN" sz="5100" b="1" dirty="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Kaiti SC"/>
              </a:rPr>
              <a:t>25  </a:t>
            </a:r>
            <a:r>
              <a:rPr lang="zh-CN" altLang="en-US" sz="5100" b="1" dirty="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Kaiti SC"/>
              </a:rPr>
              <a:t>诗词五首</a:t>
            </a:r>
          </a:p>
        </p:txBody>
      </p:sp>
      <p:pic>
        <p:nvPicPr>
          <p:cNvPr id="9" name="图片 8">
            <a:extLst>
              <a:ext uri="{FF2B5EF4-FFF2-40B4-BE49-F238E27FC236}"/>
            </a:extLst>
          </p:cNvPr>
          <p:cNvPicPr>
            <a:picLocks noChangeAspect="1"/>
          </p:cNvPicPr>
          <p:nvPr/>
        </p:nvPicPr>
        <p:blipFill>
          <a:blip r:embed="rId2"/>
          <a:stretch>
            <a:fillRect/>
          </a:stretch>
        </p:blipFill>
        <p:spPr>
          <a:xfrm>
            <a:off x="7334250" y="4249738"/>
            <a:ext cx="1630363" cy="379412"/>
          </a:xfrm>
          <a:prstGeom prst="rect">
            <a:avLst/>
          </a:prstGeom>
          <a:ln>
            <a:noFill/>
          </a:ln>
          <a:effectLst>
            <a:outerShdw blurRad="292100" dist="139700" dir="2700000" algn="tl" rotWithShape="0">
              <a:srgbClr val="333333">
                <a:alpha val="65000"/>
              </a:srgbClr>
            </a:outerShdw>
          </a:effectLst>
        </p:spPr>
      </p:pic>
      <p:pic>
        <p:nvPicPr>
          <p:cNvPr id="11" name="图片 10">
            <a:extLst>
              <a:ext uri="{FF2B5EF4-FFF2-40B4-BE49-F238E27FC236}"/>
            </a:extLst>
          </p:cNvPr>
          <p:cNvPicPr>
            <a:picLocks noChangeAspect="1"/>
          </p:cNvPicPr>
          <p:nvPr/>
        </p:nvPicPr>
        <p:blipFill>
          <a:blip r:embed="rId2"/>
          <a:stretch>
            <a:fillRect/>
          </a:stretch>
        </p:blipFill>
        <p:spPr>
          <a:xfrm>
            <a:off x="7334250" y="4641850"/>
            <a:ext cx="1630363" cy="377825"/>
          </a:xfrm>
          <a:prstGeom prst="rect">
            <a:avLst/>
          </a:prstGeom>
          <a:ln>
            <a:noFill/>
          </a:ln>
          <a:effectLst>
            <a:outerShdw blurRad="292100" dist="139700" dir="2700000" algn="tl" rotWithShape="0">
              <a:srgbClr val="333333">
                <a:alpha val="65000"/>
              </a:srgbClr>
            </a:outerShdw>
          </a:effectLst>
        </p:spPr>
      </p:pic>
      <p:sp>
        <p:nvSpPr>
          <p:cNvPr id="38922" name="文本框 15"/>
          <p:cNvSpPr txBox="1">
            <a:spLocks noChangeArrowheads="1"/>
          </p:cNvSpPr>
          <p:nvPr/>
        </p:nvSpPr>
        <p:spPr bwMode="auto">
          <a:xfrm>
            <a:off x="7346950" y="4238625"/>
            <a:ext cx="1230313" cy="369888"/>
          </a:xfrm>
          <a:prstGeom prst="rect">
            <a:avLst/>
          </a:prstGeom>
          <a:noFill/>
          <a:ln w="9525">
            <a:noFill/>
            <a:miter lim="800000"/>
            <a:headEnd/>
            <a:tailEnd/>
          </a:ln>
        </p:spPr>
        <p:txBody>
          <a:bodyPr>
            <a:spAutoFit/>
          </a:bodyPr>
          <a:lstStyle/>
          <a:p>
            <a:pPr algn="ctr"/>
            <a:r>
              <a:rPr lang="zh-CN" altLang="en-US">
                <a:solidFill>
                  <a:schemeClr val="bg1"/>
                </a:solidFill>
                <a:hlinkClick r:id="rId3" action="ppaction://hlinksldjump"/>
              </a:rPr>
              <a:t>第一课时</a:t>
            </a:r>
            <a:endParaRPr lang="zh-CN" altLang="en-US">
              <a:solidFill>
                <a:schemeClr val="bg1"/>
              </a:solidFill>
            </a:endParaRPr>
          </a:p>
        </p:txBody>
      </p:sp>
      <p:sp>
        <p:nvSpPr>
          <p:cNvPr id="38923" name="文本框 14"/>
          <p:cNvSpPr txBox="1">
            <a:spLocks noChangeArrowheads="1"/>
          </p:cNvSpPr>
          <p:nvPr/>
        </p:nvSpPr>
        <p:spPr bwMode="auto">
          <a:xfrm>
            <a:off x="7346950" y="4630738"/>
            <a:ext cx="1230313" cy="369887"/>
          </a:xfrm>
          <a:prstGeom prst="rect">
            <a:avLst/>
          </a:prstGeom>
          <a:noFill/>
          <a:ln w="9525">
            <a:noFill/>
            <a:miter lim="800000"/>
            <a:headEnd/>
            <a:tailEnd/>
          </a:ln>
        </p:spPr>
        <p:txBody>
          <a:bodyPr>
            <a:spAutoFit/>
          </a:bodyPr>
          <a:lstStyle/>
          <a:p>
            <a:pPr algn="ctr"/>
            <a:r>
              <a:rPr lang="zh-CN" altLang="en-US">
                <a:solidFill>
                  <a:schemeClr val="bg1"/>
                </a:solidFill>
                <a:hlinkClick r:id="rId4" action="ppaction://hlinksldjump"/>
              </a:rPr>
              <a:t>第二课时</a:t>
            </a:r>
            <a:endParaRPr lang="zh-CN" altLang="en-US">
              <a:solidFill>
                <a:schemeClr val="bg1"/>
              </a:solidFill>
            </a:endParaRPr>
          </a:p>
        </p:txBody>
      </p:sp>
      <p:pic>
        <p:nvPicPr>
          <p:cNvPr id="12" name="Picture 2" descr="C:\Users\Administrator\Desktop\初中七彩课堂图标.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12"/>
          <p:cNvSpPr>
            <a:spLocks noChangeArrowheads="1"/>
          </p:cNvSpPr>
          <p:nvPr/>
        </p:nvSpPr>
        <p:spPr bwMode="auto">
          <a:xfrm>
            <a:off x="576263" y="1111250"/>
            <a:ext cx="7991475" cy="3692525"/>
          </a:xfrm>
          <a:prstGeom prst="rect">
            <a:avLst/>
          </a:prstGeom>
          <a:noFill/>
          <a:ln w="9525">
            <a:noFill/>
            <a:miter lim="800000"/>
            <a:headEnd/>
            <a:tailEnd/>
          </a:ln>
        </p:spPr>
        <p:txBody>
          <a:bodyPr>
            <a:spAutoFit/>
          </a:bodyPr>
          <a:lstStyle/>
          <a:p>
            <a:pPr eaLnBrk="0" hangingPunct="0"/>
            <a:r>
              <a:rPr lang="zh-CN" altLang="zh-CN" sz="2600" b="1">
                <a:solidFill>
                  <a:srgbClr val="FF0000"/>
                </a:solidFill>
                <a:latin typeface="楷体" pitchFamily="49" charset="-122"/>
                <a:ea typeface="楷体" pitchFamily="49" charset="-122"/>
              </a:rPr>
              <a:t>杜甫</a:t>
            </a:r>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712</a:t>
            </a:r>
            <a:r>
              <a:rPr lang="zh-CN" altLang="zh-CN" sz="2600" b="1">
                <a:latin typeface="楷体" pitchFamily="49" charset="-122"/>
                <a:ea typeface="楷体" pitchFamily="49" charset="-122"/>
              </a:rPr>
              <a:t>—</a:t>
            </a:r>
            <a:r>
              <a:rPr lang="en-US" altLang="zh-CN" sz="2600" b="1">
                <a:latin typeface="楷体" pitchFamily="49" charset="-122"/>
                <a:ea typeface="楷体" pitchFamily="49" charset="-122"/>
              </a:rPr>
              <a:t>770</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　唐代诗人。字子美</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自号少陵野老。祖籍襄阳</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今湖北襄阳市襄州区</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自其曾祖时迁居巩县</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今河南巩义西南</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。后世又称他杜工部。杜甫的诗具有丰富的社会内容、强烈的时代色彩和鲜明的政治倾向</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真实深刻地反映了安史之乱前后一个历史时代的政治时事和广阔的社会生活画面</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因而被称为一代“诗史”。与李白齐名</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世称“李杜”。他忧国忧民</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人格高尚</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一生写诗</a:t>
            </a:r>
            <a:r>
              <a:rPr lang="en-US" altLang="zh-CN" sz="2600" b="1">
                <a:latin typeface="楷体" pitchFamily="49" charset="-122"/>
                <a:ea typeface="楷体" pitchFamily="49" charset="-122"/>
              </a:rPr>
              <a:t>1500</a:t>
            </a:r>
            <a:r>
              <a:rPr lang="zh-CN" altLang="zh-CN" sz="2600" b="1">
                <a:latin typeface="楷体" pitchFamily="49" charset="-122"/>
                <a:ea typeface="楷体" pitchFamily="49" charset="-122"/>
              </a:rPr>
              <a:t>多首</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被后世尊称为“诗圣”。有《杜工部集》</a:t>
            </a:r>
            <a:r>
              <a:rPr lang="zh-CN" altLang="en-US" sz="2600" b="1">
                <a:latin typeface="楷体" pitchFamily="49" charset="-122"/>
                <a:ea typeface="楷体" pitchFamily="49" charset="-122"/>
              </a:rPr>
              <a:t>。</a:t>
            </a:r>
            <a:endParaRPr lang="zh-CN" altLang="zh-CN" sz="2600" b="1">
              <a:latin typeface="楷体" pitchFamily="49" charset="-122"/>
              <a:ea typeface="楷体" pitchFamily="49" charset="-122"/>
            </a:endParaRPr>
          </a:p>
        </p:txBody>
      </p:sp>
      <p:grpSp>
        <p:nvGrpSpPr>
          <p:cNvPr id="58370" name="组合 8"/>
          <p:cNvGrpSpPr>
            <a:grpSpLocks/>
          </p:cNvGrpSpPr>
          <p:nvPr/>
        </p:nvGrpSpPr>
        <p:grpSpPr bwMode="auto">
          <a:xfrm>
            <a:off x="1588" y="31750"/>
            <a:ext cx="2006600" cy="523875"/>
            <a:chOff x="70" y="-63"/>
            <a:chExt cx="3161" cy="824"/>
          </a:xfrm>
        </p:grpSpPr>
        <p:sp>
          <p:nvSpPr>
            <p:cNvPr id="5837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58371" name="组合 1"/>
          <p:cNvGrpSpPr>
            <a:grpSpLocks/>
          </p:cNvGrpSpPr>
          <p:nvPr/>
        </p:nvGrpSpPr>
        <p:grpSpPr bwMode="auto">
          <a:xfrm>
            <a:off x="3700463" y="484188"/>
            <a:ext cx="1743075" cy="566737"/>
            <a:chOff x="3406775" y="598488"/>
            <a:chExt cx="1743075" cy="566737"/>
          </a:xfrm>
        </p:grpSpPr>
        <p:sp>
          <p:nvSpPr>
            <p:cNvPr id="14" name="圆角矩形 13"/>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8376" name="矩形 1"/>
            <p:cNvSpPr>
              <a:spLocks noChangeArrowheads="1"/>
            </p:cNvSpPr>
            <p:nvPr/>
          </p:nvSpPr>
          <p:spPr bwMode="auto">
            <a:xfrm>
              <a:off x="3406775" y="5984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作者简介</a:t>
              </a:r>
            </a:p>
          </p:txBody>
        </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5"/>
          <p:cNvSpPr>
            <a:spLocks noChangeArrowheads="1"/>
          </p:cNvSpPr>
          <p:nvPr/>
        </p:nvSpPr>
        <p:spPr bwMode="auto">
          <a:xfrm>
            <a:off x="468313" y="1111250"/>
            <a:ext cx="8207375" cy="3692525"/>
          </a:xfrm>
          <a:prstGeom prst="rect">
            <a:avLst/>
          </a:prstGeom>
          <a:noFill/>
          <a:ln w="9525">
            <a:noFill/>
            <a:miter lim="800000"/>
            <a:headEnd/>
            <a:tailEnd/>
          </a:ln>
        </p:spPr>
        <p:txBody>
          <a:bodyPr>
            <a:spAutoFit/>
          </a:bodyPr>
          <a:lstStyle/>
          <a:p>
            <a:pPr eaLnBrk="0" hangingPunct="0"/>
            <a:r>
              <a:rPr lang="en-US" altLang="zh-CN" sz="2600" b="1">
                <a:latin typeface="楷体" pitchFamily="49" charset="-122"/>
                <a:ea typeface="楷体" pitchFamily="49" charset="-122"/>
              </a:rPr>
              <a:t>    </a:t>
            </a:r>
            <a:r>
              <a:rPr lang="zh-CN" altLang="zh-CN" sz="2600" b="1">
                <a:latin typeface="楷体" pitchFamily="49" charset="-122"/>
                <a:ea typeface="楷体" pitchFamily="49" charset="-122"/>
              </a:rPr>
              <a:t>天宝十四载</a:t>
            </a:r>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755</a:t>
            </a:r>
            <a:r>
              <a:rPr lang="zh-CN" altLang="zh-CN" sz="2600" b="1">
                <a:latin typeface="楷体" pitchFamily="49" charset="-122"/>
                <a:ea typeface="楷体" pitchFamily="49" charset="-122"/>
              </a:rPr>
              <a:t>年</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十一月</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诗人赴奉先</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今陕西蒲城</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探家</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未几</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安禄山发动叛乱。次年五月</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安禄山破潼关</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诗人被迫北上避难</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安家于鄜州</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今陕西富县</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。七月</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肃宗即位于灵武</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今属宁夏</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诗人闻讯后前往投奔</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不料中途为叛军所俘</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被押至长安。但因官卑职小</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未被囚禁。第二年四月</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他乘隙逃离长</a:t>
            </a:r>
            <a:endParaRPr lang="en-US" altLang="zh-CN" sz="2600" b="1">
              <a:latin typeface="楷体" pitchFamily="49" charset="-122"/>
              <a:ea typeface="楷体" pitchFamily="49" charset="-122"/>
            </a:endParaRPr>
          </a:p>
          <a:p>
            <a:pPr eaLnBrk="0" hangingPunct="0"/>
            <a:r>
              <a:rPr lang="zh-CN" altLang="zh-CN" sz="2600" b="1">
                <a:latin typeface="楷体" pitchFamily="49" charset="-122"/>
                <a:ea typeface="楷体" pitchFamily="49" charset="-122"/>
              </a:rPr>
              <a:t>安</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历尽千辛万苦</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终于到达了当时朝廷的所在地凤翔县。这首诗是诗人逃离长安前一个月写的</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它集中地表达了诗人忧国伤时、念家悲己的感情</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感人至深。</a:t>
            </a:r>
          </a:p>
        </p:txBody>
      </p:sp>
      <p:grpSp>
        <p:nvGrpSpPr>
          <p:cNvPr id="59394" name="组合 1"/>
          <p:cNvGrpSpPr>
            <a:grpSpLocks/>
          </p:cNvGrpSpPr>
          <p:nvPr/>
        </p:nvGrpSpPr>
        <p:grpSpPr bwMode="auto">
          <a:xfrm>
            <a:off x="3709988" y="504825"/>
            <a:ext cx="1743075" cy="566738"/>
            <a:chOff x="3343020" y="611291"/>
            <a:chExt cx="1743075" cy="566502"/>
          </a:xfrm>
        </p:grpSpPr>
        <p:sp>
          <p:nvSpPr>
            <p:cNvPr id="10" name="圆角矩形 9"/>
            <p:cNvSpPr/>
            <p:nvPr/>
          </p:nvSpPr>
          <p:spPr>
            <a:xfrm rot="555800">
              <a:off x="4601907" y="716022"/>
              <a:ext cx="442913" cy="41892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1" name="圆角矩形 10"/>
            <p:cNvSpPr/>
            <p:nvPr/>
          </p:nvSpPr>
          <p:spPr>
            <a:xfrm rot="20470821">
              <a:off x="4197095" y="722370"/>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2" name="圆角矩形 11"/>
            <p:cNvSpPr/>
            <p:nvPr/>
          </p:nvSpPr>
          <p:spPr>
            <a:xfrm rot="319204">
              <a:off x="3777995" y="722370"/>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p:cNvSpPr/>
            <p:nvPr/>
          </p:nvSpPr>
          <p:spPr>
            <a:xfrm rot="21148334">
              <a:off x="3368420" y="730304"/>
              <a:ext cx="441325" cy="42051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9403" name="矩形 1"/>
            <p:cNvSpPr>
              <a:spLocks noChangeArrowheads="1"/>
            </p:cNvSpPr>
            <p:nvPr/>
          </p:nvSpPr>
          <p:spPr bwMode="auto">
            <a:xfrm>
              <a:off x="3343020" y="611291"/>
              <a:ext cx="1743075" cy="566502"/>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写作背景</a:t>
              </a:r>
            </a:p>
          </p:txBody>
        </p:sp>
      </p:grpSp>
      <p:grpSp>
        <p:nvGrpSpPr>
          <p:cNvPr id="59395" name="组合 18"/>
          <p:cNvGrpSpPr>
            <a:grpSpLocks/>
          </p:cNvGrpSpPr>
          <p:nvPr/>
        </p:nvGrpSpPr>
        <p:grpSpPr bwMode="auto">
          <a:xfrm>
            <a:off x="1588" y="31750"/>
            <a:ext cx="2006600" cy="523875"/>
            <a:chOff x="70" y="-63"/>
            <a:chExt cx="3161" cy="824"/>
          </a:xfrm>
        </p:grpSpPr>
        <p:sp>
          <p:nvSpPr>
            <p:cNvPr id="5939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 Box 5"/>
          <p:cNvSpPr txBox="1">
            <a:spLocks noChangeArrowheads="1"/>
          </p:cNvSpPr>
          <p:nvPr/>
        </p:nvSpPr>
        <p:spPr bwMode="auto">
          <a:xfrm>
            <a:off x="1476375" y="1295400"/>
            <a:ext cx="5935663" cy="3292475"/>
          </a:xfrm>
          <a:prstGeom prst="rect">
            <a:avLst/>
          </a:prstGeom>
          <a:noFill/>
          <a:ln w="9525">
            <a:noFill/>
            <a:miter lim="800000"/>
            <a:headEnd/>
            <a:tailEnd/>
          </a:ln>
        </p:spPr>
        <p:txBody>
          <a:bodyPr>
            <a:spAutoFit/>
          </a:bodyPr>
          <a:lstStyle/>
          <a:p>
            <a:pPr algn="ctr">
              <a:lnSpc>
                <a:spcPct val="130000"/>
              </a:lnSpc>
              <a:buClr>
                <a:schemeClr val="tx2"/>
              </a:buClr>
              <a:buSzPct val="70000"/>
            </a:pPr>
            <a:r>
              <a:rPr lang="zh-CN" altLang="en-US" sz="2800">
                <a:latin typeface="黑体" pitchFamily="49" charset="-122"/>
                <a:ea typeface="黑体" pitchFamily="49" charset="-122"/>
              </a:rPr>
              <a:t>春 望</a:t>
            </a:r>
            <a:endParaRPr lang="en-US" altLang="zh-CN" sz="2800">
              <a:latin typeface="黑体" pitchFamily="49" charset="-122"/>
              <a:ea typeface="黑体" pitchFamily="49" charset="-122"/>
            </a:endParaRPr>
          </a:p>
          <a:p>
            <a:pPr algn="ctr">
              <a:lnSpc>
                <a:spcPct val="130000"/>
              </a:lnSpc>
              <a:buClr>
                <a:schemeClr val="tx2"/>
              </a:buClr>
              <a:buSzPct val="70000"/>
            </a:pPr>
            <a:r>
              <a:rPr lang="zh-CN" altLang="en-US" sz="2000" b="1">
                <a:latin typeface="宋体" charset="-122"/>
              </a:rPr>
              <a:t>杜 甫</a:t>
            </a:r>
          </a:p>
          <a:p>
            <a:pPr algn="ctr">
              <a:lnSpc>
                <a:spcPct val="130000"/>
              </a:lnSpc>
              <a:buClr>
                <a:schemeClr val="tx2"/>
              </a:buClr>
              <a:buSzPct val="70000"/>
            </a:pPr>
            <a:r>
              <a:rPr lang="zh-CN" altLang="en-US" sz="2800" b="1">
                <a:latin typeface="楷体" pitchFamily="49" charset="-122"/>
                <a:ea typeface="楷体" pitchFamily="49" charset="-122"/>
              </a:rPr>
              <a:t>国破</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山河在，城春</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草木深。</a:t>
            </a:r>
            <a:endParaRPr lang="en-US" altLang="zh-CN" sz="2800" b="1">
              <a:latin typeface="楷体" pitchFamily="49" charset="-122"/>
              <a:ea typeface="楷体" pitchFamily="49" charset="-122"/>
            </a:endParaRPr>
          </a:p>
          <a:p>
            <a:pPr algn="ctr">
              <a:lnSpc>
                <a:spcPct val="130000"/>
              </a:lnSpc>
              <a:buClr>
                <a:schemeClr val="tx2"/>
              </a:buClr>
              <a:buSzPct val="70000"/>
            </a:pPr>
            <a:r>
              <a:rPr lang="zh-CN" altLang="en-US" sz="2800" b="1">
                <a:latin typeface="楷体" pitchFamily="49" charset="-122"/>
                <a:ea typeface="楷体" pitchFamily="49" charset="-122"/>
              </a:rPr>
              <a:t>感时</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花溅泪，恨别</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鸟惊心。</a:t>
            </a:r>
            <a:endParaRPr lang="en-US" altLang="zh-CN" sz="2800" b="1">
              <a:latin typeface="楷体" pitchFamily="49" charset="-122"/>
              <a:ea typeface="楷体" pitchFamily="49" charset="-122"/>
            </a:endParaRPr>
          </a:p>
          <a:p>
            <a:pPr algn="ctr">
              <a:lnSpc>
                <a:spcPct val="130000"/>
              </a:lnSpc>
              <a:buClr>
                <a:schemeClr val="tx2"/>
              </a:buClr>
              <a:buSzPct val="70000"/>
            </a:pPr>
            <a:r>
              <a:rPr lang="zh-CN" altLang="en-US" sz="2800" b="1">
                <a:latin typeface="楷体" pitchFamily="49" charset="-122"/>
                <a:ea typeface="楷体" pitchFamily="49" charset="-122"/>
              </a:rPr>
              <a:t>烽火</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连三月，家书</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抵万金。</a:t>
            </a:r>
            <a:endParaRPr lang="en-US" altLang="zh-CN" sz="2800" b="1">
              <a:latin typeface="楷体" pitchFamily="49" charset="-122"/>
              <a:ea typeface="楷体" pitchFamily="49" charset="-122"/>
            </a:endParaRPr>
          </a:p>
          <a:p>
            <a:pPr algn="ctr">
              <a:lnSpc>
                <a:spcPct val="130000"/>
              </a:lnSpc>
              <a:buClr>
                <a:schemeClr val="tx2"/>
              </a:buClr>
              <a:buSzPct val="70000"/>
            </a:pPr>
            <a:r>
              <a:rPr lang="zh-CN" altLang="en-US" sz="2800" b="1">
                <a:latin typeface="楷体" pitchFamily="49" charset="-122"/>
                <a:ea typeface="楷体" pitchFamily="49" charset="-122"/>
              </a:rPr>
              <a:t>白头</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搔更短，浑欲</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不胜簪。</a:t>
            </a:r>
            <a:endParaRPr lang="en-US" altLang="zh-CN" sz="2800" b="1">
              <a:latin typeface="楷体" pitchFamily="49" charset="-122"/>
              <a:ea typeface="楷体" pitchFamily="49" charset="-122"/>
            </a:endParaRPr>
          </a:p>
        </p:txBody>
      </p:sp>
      <p:grpSp>
        <p:nvGrpSpPr>
          <p:cNvPr id="60418" name="组合 8"/>
          <p:cNvGrpSpPr>
            <a:grpSpLocks/>
          </p:cNvGrpSpPr>
          <p:nvPr/>
        </p:nvGrpSpPr>
        <p:grpSpPr bwMode="auto">
          <a:xfrm>
            <a:off x="0" y="-20638"/>
            <a:ext cx="2006600" cy="523876"/>
            <a:chOff x="70" y="-63"/>
            <a:chExt cx="3161" cy="824"/>
          </a:xfrm>
        </p:grpSpPr>
        <p:sp>
          <p:nvSpPr>
            <p:cNvPr id="60421"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整体感知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3" name="文本框 10"/>
          <p:cNvSpPr txBox="1">
            <a:spLocks noChangeArrowheads="1"/>
          </p:cNvSpPr>
          <p:nvPr/>
        </p:nvSpPr>
        <p:spPr bwMode="auto">
          <a:xfrm>
            <a:off x="1196975" y="661988"/>
            <a:ext cx="6750050" cy="50006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lIns="68580" tIns="34290" rIns="68580" bIns="34290">
            <a:spAutoFit/>
          </a:bodyPr>
          <a:lstStyle/>
          <a:p>
            <a:pPr>
              <a:spcBef>
                <a:spcPts val="1800"/>
              </a:spcBef>
              <a:defRPr/>
            </a:pPr>
            <a:r>
              <a:rPr lang="zh-CN" altLang="en-US" sz="2800" b="1" dirty="0">
                <a:latin typeface="宋体" panose="02010600030101010101" pitchFamily="2" charset="-122"/>
                <a:ea typeface="宋体" panose="02010600030101010101" pitchFamily="2" charset="-122"/>
                <a:sym typeface="+mn-ea"/>
              </a:rPr>
              <a:t>有感情地朗读诗歌，读准字音，注意节奏。</a:t>
            </a:r>
            <a:endParaRPr lang="en-US" altLang="zh-CN" sz="2800" b="1" dirty="0">
              <a:latin typeface="宋体" panose="02010600030101010101" pitchFamily="2" charset="-122"/>
              <a:ea typeface="宋体" panose="02010600030101010101" pitchFamily="2" charset="-122"/>
              <a:sym typeface="+mn-ea"/>
            </a:endParaRPr>
          </a:p>
        </p:txBody>
      </p:sp>
      <p:pic>
        <p:nvPicPr>
          <p:cNvPr id="60425" name="25 诗词五首-春望.mp3">
            <a:hlinkClick r:id="" action="ppaction://media"/>
          </p:cNvPr>
          <p:cNvPicPr>
            <a:picLocks noRot="1" noChangeAspect="1" noChangeArrowheads="1"/>
          </p:cNvPicPr>
          <p:nvPr>
            <a:audioFile r:link="rId1"/>
          </p:nvPr>
        </p:nvPicPr>
        <p:blipFill>
          <a:blip r:embed="rId3"/>
          <a:srcRect/>
          <a:stretch>
            <a:fillRect/>
          </a:stretch>
        </p:blipFill>
        <p:spPr bwMode="auto">
          <a:xfrm>
            <a:off x="8027988" y="771525"/>
            <a:ext cx="304800" cy="304800"/>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042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946" fill="hold"/>
                                        <p:tgtEl>
                                          <p:spTgt spid="60425"/>
                                        </p:tgtEl>
                                      </p:cBhvr>
                                    </p:cmd>
                                  </p:childTnLst>
                                </p:cTn>
                              </p:par>
                            </p:childTnLst>
                          </p:cTn>
                        </p:par>
                      </p:childTnLst>
                    </p:cTn>
                  </p:par>
                </p:childTnLst>
              </p:cTn>
              <p:nextCondLst>
                <p:cond evt="onClick" delay="0">
                  <p:tgtEl>
                    <p:spTgt spid="6042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042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zh-CN" altLang="en-US"/>
          </a:p>
        </p:txBody>
      </p:sp>
      <p:sp>
        <p:nvSpPr>
          <p:cNvPr id="5" name="TextBox 4"/>
          <p:cNvSpPr txBox="1"/>
          <p:nvPr/>
        </p:nvSpPr>
        <p:spPr>
          <a:xfrm>
            <a:off x="250825" y="1203325"/>
            <a:ext cx="8713788" cy="830263"/>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国破山河在，城春草木深。</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长安城已经沦陷，山河依旧存在，春天的都城草木丛生。</a:t>
            </a:r>
          </a:p>
        </p:txBody>
      </p:sp>
      <p:sp>
        <p:nvSpPr>
          <p:cNvPr id="6" name="TextBox 3"/>
          <p:cNvSpPr txBox="1">
            <a:spLocks noChangeArrowheads="1"/>
          </p:cNvSpPr>
          <p:nvPr/>
        </p:nvSpPr>
        <p:spPr bwMode="auto">
          <a:xfrm>
            <a:off x="250825" y="2197100"/>
            <a:ext cx="8640763" cy="708025"/>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国破</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指京城长安沦陷。国</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国都</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京城</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这里指长安。</a:t>
            </a:r>
            <a:endParaRPr lang="en-US" altLang="zh-CN" sz="2000">
              <a:latin typeface="楷体" pitchFamily="49" charset="-122"/>
              <a:ea typeface="楷体" pitchFamily="49" charset="-122"/>
            </a:endParaRPr>
          </a:p>
          <a:p>
            <a:pPr eaLnBrk="0" hangingPunct="0"/>
            <a:r>
              <a:rPr lang="zh-CN" altLang="zh-CN" sz="2000" b="1">
                <a:solidFill>
                  <a:srgbClr val="FF0000"/>
                </a:solidFill>
                <a:latin typeface="楷体" pitchFamily="49" charset="-122"/>
                <a:ea typeface="楷体" pitchFamily="49" charset="-122"/>
              </a:rPr>
              <a:t>城</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指长安城</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当时被叛军占领。</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深</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茂盛。</a:t>
            </a:r>
            <a:endParaRPr lang="zh-CN" altLang="en-US" sz="2000">
              <a:latin typeface="楷体" pitchFamily="49" charset="-122"/>
              <a:ea typeface="楷体" pitchFamily="49" charset="-122"/>
            </a:endParaRPr>
          </a:p>
        </p:txBody>
      </p:sp>
      <p:sp>
        <p:nvSpPr>
          <p:cNvPr id="7" name="TextBox 6"/>
          <p:cNvSpPr txBox="1"/>
          <p:nvPr/>
        </p:nvSpPr>
        <p:spPr>
          <a:xfrm>
            <a:off x="250825" y="3046413"/>
            <a:ext cx="8893175" cy="769937"/>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感时花溅泪，恨别鸟惊心。</a:t>
            </a:r>
          </a:p>
          <a:p>
            <a:pPr algn="dist" eaLnBrk="0" hangingPunct="0">
              <a:defRPr/>
            </a:pPr>
            <a:r>
              <a:rPr lang="zh-CN" altLang="en-US" sz="1600" b="1" dirty="0">
                <a:solidFill>
                  <a:srgbClr val="0000FF"/>
                </a:solidFill>
                <a:latin typeface="楷体" panose="02010609060101010101" pitchFamily="49" charset="-122"/>
                <a:ea typeface="楷体" panose="02010609060101010101" pitchFamily="49" charset="-122"/>
                <a:sym typeface="+mn-ea"/>
              </a:rPr>
              <a:t>感伤国事，伤心离别，看到那美丽的花儿反而痛哭流泪，听到那婉转的鸟鸣反而心惊胆寒。</a:t>
            </a:r>
          </a:p>
        </p:txBody>
      </p:sp>
      <p:sp>
        <p:nvSpPr>
          <p:cNvPr id="8" name="TextBox 5"/>
          <p:cNvSpPr txBox="1">
            <a:spLocks noChangeArrowheads="1"/>
          </p:cNvSpPr>
          <p:nvPr/>
        </p:nvSpPr>
        <p:spPr bwMode="auto">
          <a:xfrm>
            <a:off x="250825" y="4054475"/>
            <a:ext cx="2952750" cy="400050"/>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溅泪</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流泪。</a:t>
            </a:r>
            <a:endParaRPr lang="zh-CN" altLang="en-US" sz="2000">
              <a:latin typeface="楷体" pitchFamily="49" charset="-122"/>
              <a:ea typeface="楷体" pitchFamily="49" charset="-122"/>
            </a:endParaRPr>
          </a:p>
        </p:txBody>
      </p:sp>
      <p:grpSp>
        <p:nvGrpSpPr>
          <p:cNvPr id="61446" name="组合 15"/>
          <p:cNvGrpSpPr>
            <a:grpSpLocks/>
          </p:cNvGrpSpPr>
          <p:nvPr/>
        </p:nvGrpSpPr>
        <p:grpSpPr bwMode="auto">
          <a:xfrm>
            <a:off x="44450" y="-39688"/>
            <a:ext cx="2006600" cy="522288"/>
            <a:chOff x="70" y="-63"/>
            <a:chExt cx="3160" cy="824"/>
          </a:xfrm>
        </p:grpSpPr>
        <p:sp>
          <p:nvSpPr>
            <p:cNvPr id="61448"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1447" name="矩形 2"/>
          <p:cNvSpPr>
            <a:spLocks noChangeArrowheads="1"/>
          </p:cNvSpPr>
          <p:nvPr/>
        </p:nvSpPr>
        <p:spPr bwMode="auto">
          <a:xfrm>
            <a:off x="395288" y="463550"/>
            <a:ext cx="8497887" cy="523875"/>
          </a:xfrm>
          <a:prstGeom prst="rect">
            <a:avLst/>
          </a:prstGeom>
          <a:noFill/>
          <a:ln w="9525">
            <a:noFill/>
            <a:miter lim="800000"/>
            <a:headEnd/>
            <a:tailEnd/>
          </a:ln>
        </p:spPr>
        <p:txBody>
          <a:bodyPr>
            <a:spAutoFit/>
          </a:bodyPr>
          <a:lstStyle/>
          <a:p>
            <a:r>
              <a:rPr lang="zh-CN" altLang="en-US" sz="2800" b="1">
                <a:latin typeface="宋体" charset="-122"/>
              </a:rPr>
              <a:t>请同学反复朗读诗歌，用自己的话说说诗句的意思。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randombar(horizontal)">
                                      <p:cBhvr>
                                        <p:cTn id="2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0825" y="915988"/>
            <a:ext cx="8713788" cy="831850"/>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烽火连三月，家书抵万金。</a:t>
            </a:r>
            <a:endParaRPr lang="zh-CN" altLang="en-US" sz="2800" b="1" dirty="0">
              <a:latin typeface="楷体" panose="02010609060101010101" pitchFamily="49" charset="-122"/>
              <a:ea typeface="楷体" panose="02010609060101010101" pitchFamily="49" charset="-122"/>
              <a:sym typeface="+mn-ea"/>
            </a:endParaRP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战火连绵，整整三月不断，（家人的音信断绝）一封家信抵得上万金。</a:t>
            </a:r>
          </a:p>
        </p:txBody>
      </p:sp>
      <p:sp>
        <p:nvSpPr>
          <p:cNvPr id="5" name="TextBox 5"/>
          <p:cNvSpPr txBox="1">
            <a:spLocks noChangeArrowheads="1"/>
          </p:cNvSpPr>
          <p:nvPr/>
        </p:nvSpPr>
        <p:spPr bwMode="auto">
          <a:xfrm>
            <a:off x="250825" y="1924050"/>
            <a:ext cx="8642350" cy="708025"/>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烽火</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古时边防报警的烟火。这里借指战事。</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连三月</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接连三个月。</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抵</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值。</a:t>
            </a:r>
            <a:endParaRPr lang="zh-CN" altLang="en-US" sz="2000">
              <a:latin typeface="楷体" pitchFamily="49" charset="-122"/>
              <a:ea typeface="楷体" pitchFamily="49" charset="-122"/>
            </a:endParaRPr>
          </a:p>
        </p:txBody>
      </p:sp>
      <p:sp>
        <p:nvSpPr>
          <p:cNvPr id="8" name="TextBox 7"/>
          <p:cNvSpPr txBox="1"/>
          <p:nvPr/>
        </p:nvSpPr>
        <p:spPr>
          <a:xfrm>
            <a:off x="250825" y="2716213"/>
            <a:ext cx="8713788" cy="831850"/>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白头搔更短，浑欲不胜簪</a:t>
            </a:r>
            <a:r>
              <a:rPr lang="zh-CN" altLang="en-US" sz="2800" b="1" dirty="0">
                <a:latin typeface="楷体" panose="02010609060101010101" pitchFamily="49" charset="-122"/>
                <a:ea typeface="楷体" panose="02010609060101010101" pitchFamily="49" charset="-122"/>
                <a:sym typeface="+mn-ea"/>
              </a:rPr>
              <a:t>。</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满头白发而今越抓越稀少，稀疏难绾，简直连簪子也插不了。</a:t>
            </a:r>
          </a:p>
        </p:txBody>
      </p:sp>
      <p:sp>
        <p:nvSpPr>
          <p:cNvPr id="9" name="TextBox 5"/>
          <p:cNvSpPr txBox="1">
            <a:spLocks noChangeArrowheads="1"/>
          </p:cNvSpPr>
          <p:nvPr/>
        </p:nvSpPr>
        <p:spPr bwMode="auto">
          <a:xfrm>
            <a:off x="250825" y="3724275"/>
            <a:ext cx="8642350" cy="1016000"/>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搔</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用指甲挠。</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浑</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简直。</a:t>
            </a:r>
            <a:endParaRPr lang="en-US" altLang="zh-CN" sz="2000">
              <a:latin typeface="楷体" pitchFamily="49" charset="-122"/>
              <a:ea typeface="楷体" pitchFamily="49" charset="-122"/>
            </a:endParaRPr>
          </a:p>
          <a:p>
            <a:pPr eaLnBrk="0" hangingPunct="0"/>
            <a:r>
              <a:rPr lang="zh-CN" altLang="zh-CN" sz="2000" b="1">
                <a:solidFill>
                  <a:srgbClr val="FF0000"/>
                </a:solidFill>
                <a:latin typeface="楷体" pitchFamily="49" charset="-122"/>
                <a:ea typeface="楷体" pitchFamily="49" charset="-122"/>
              </a:rPr>
              <a:t>不胜簪</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插不住簪子。胜</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能够承受、禁得起。簪</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一种别住发髻的长条状首饰。</a:t>
            </a:r>
            <a:endParaRPr lang="zh-CN" altLang="en-US" sz="2000">
              <a:latin typeface="楷体" pitchFamily="49" charset="-122"/>
              <a:ea typeface="楷体" pitchFamily="49" charset="-122"/>
            </a:endParaRPr>
          </a:p>
        </p:txBody>
      </p:sp>
      <p:grpSp>
        <p:nvGrpSpPr>
          <p:cNvPr id="62469" name="组合 15"/>
          <p:cNvGrpSpPr>
            <a:grpSpLocks/>
          </p:cNvGrpSpPr>
          <p:nvPr/>
        </p:nvGrpSpPr>
        <p:grpSpPr bwMode="auto">
          <a:xfrm>
            <a:off x="44450" y="-39688"/>
            <a:ext cx="2006600" cy="522288"/>
            <a:chOff x="70" y="-63"/>
            <a:chExt cx="3160" cy="824"/>
          </a:xfrm>
        </p:grpSpPr>
        <p:sp>
          <p:nvSpPr>
            <p:cNvPr id="6247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2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文本框 103"/>
          <p:cNvSpPr txBox="1">
            <a:spLocks noChangeArrowheads="1"/>
          </p:cNvSpPr>
          <p:nvPr/>
        </p:nvSpPr>
        <p:spPr bwMode="auto">
          <a:xfrm>
            <a:off x="496888" y="1376363"/>
            <a:ext cx="8150225" cy="892175"/>
          </a:xfrm>
          <a:prstGeom prst="rect">
            <a:avLst/>
          </a:prstGeom>
          <a:noFill/>
          <a:ln w="9525">
            <a:noFill/>
            <a:miter lim="800000"/>
            <a:headEnd/>
            <a:tailEnd/>
          </a:ln>
        </p:spPr>
        <p:txBody>
          <a:bodyPr>
            <a:spAutoFit/>
          </a:bodyPr>
          <a:lstStyle/>
          <a:p>
            <a:r>
              <a:rPr lang="zh-CN" altLang="zh-CN" sz="2600" b="1">
                <a:latin typeface="宋体" charset="-122"/>
              </a:rPr>
              <a:t>“国破”与“城春”对照来写</a:t>
            </a:r>
            <a:r>
              <a:rPr lang="zh-CN" altLang="en-US" sz="2600" b="1">
                <a:latin typeface="宋体" charset="-122"/>
              </a:rPr>
              <a:t>，</a:t>
            </a:r>
            <a:r>
              <a:rPr lang="zh-CN" altLang="zh-CN" sz="2600" b="1">
                <a:latin typeface="宋体" charset="-122"/>
              </a:rPr>
              <a:t>有什么作用</a:t>
            </a:r>
            <a:r>
              <a:rPr lang="zh-CN" altLang="en-US" sz="2600" b="1">
                <a:latin typeface="宋体" charset="-122"/>
              </a:rPr>
              <a:t>？</a:t>
            </a:r>
            <a:r>
              <a:rPr lang="zh-CN" altLang="zh-CN" sz="2600" b="1">
                <a:latin typeface="宋体" charset="-122"/>
              </a:rPr>
              <a:t>说说你的理解。</a:t>
            </a:r>
            <a:endParaRPr lang="zh-CN" altLang="en-US" sz="2600" b="1">
              <a:latin typeface="宋体" charset="-122"/>
            </a:endParaRPr>
          </a:p>
        </p:txBody>
      </p:sp>
      <p:sp>
        <p:nvSpPr>
          <p:cNvPr id="2" name="文本框 1"/>
          <p:cNvSpPr txBox="1">
            <a:spLocks noChangeArrowheads="1"/>
          </p:cNvSpPr>
          <p:nvPr/>
        </p:nvSpPr>
        <p:spPr bwMode="auto">
          <a:xfrm>
            <a:off x="496888" y="2228850"/>
            <a:ext cx="8150225" cy="2492375"/>
          </a:xfrm>
          <a:prstGeom prst="rect">
            <a:avLst/>
          </a:prstGeom>
          <a:noFill/>
          <a:ln w="9525">
            <a:noFill/>
            <a:miter lim="800000"/>
            <a:headEnd/>
            <a:tailEnd/>
          </a:ln>
        </p:spPr>
        <p:txBody>
          <a:bodyPr>
            <a:spAutoFit/>
          </a:bodyPr>
          <a:lstStyle/>
          <a:p>
            <a:r>
              <a:rPr lang="en-US" altLang="zh-CN" sz="2600" b="1">
                <a:latin typeface="楷体" pitchFamily="49" charset="-122"/>
                <a:ea typeface="楷体" pitchFamily="49" charset="-122"/>
              </a:rPr>
              <a:t>    </a:t>
            </a:r>
            <a:r>
              <a:rPr lang="zh-CN" altLang="zh-CN" sz="2600" b="1">
                <a:latin typeface="楷体" pitchFamily="49" charset="-122"/>
                <a:ea typeface="楷体" pitchFamily="49" charset="-122"/>
              </a:rPr>
              <a:t>诗歌一开头即写国都沦陷</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城池残破</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虽然山河依旧</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但是草木丛生。“国破”与“城春”色调相反</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诗人在此</a:t>
            </a:r>
            <a:r>
              <a:rPr lang="zh-CN" altLang="zh-CN" sz="2600" b="1">
                <a:solidFill>
                  <a:srgbClr val="FF0000"/>
                </a:solidFill>
                <a:latin typeface="楷体" pitchFamily="49" charset="-122"/>
                <a:ea typeface="楷体" pitchFamily="49" charset="-122"/>
              </a:rPr>
              <a:t>对举</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从而形成了</a:t>
            </a:r>
            <a:r>
              <a:rPr lang="zh-CN" altLang="zh-CN" sz="2600" b="1">
                <a:solidFill>
                  <a:srgbClr val="FF0000"/>
                </a:solidFill>
                <a:latin typeface="楷体" pitchFamily="49" charset="-122"/>
                <a:ea typeface="楷体" pitchFamily="49" charset="-122"/>
              </a:rPr>
              <a:t>鲜明强烈的对照</a:t>
            </a:r>
            <a:r>
              <a:rPr lang="zh-CN" altLang="zh-CN" sz="2600" b="1">
                <a:latin typeface="楷体" pitchFamily="49" charset="-122"/>
                <a:ea typeface="楷体" pitchFamily="49" charset="-122"/>
              </a:rPr>
              <a:t>。“国破”下缀以“山河在”</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“城春”下缀以“草木深”</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更使诗意翻新</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出人意料。这种别具匠心的艺术安排</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生动形象地表达了诗人对国破家亡的</a:t>
            </a:r>
            <a:r>
              <a:rPr lang="zh-CN" altLang="zh-CN" sz="2600" b="1">
                <a:solidFill>
                  <a:srgbClr val="FF0000"/>
                </a:solidFill>
                <a:latin typeface="楷体" pitchFamily="49" charset="-122"/>
                <a:ea typeface="楷体" pitchFamily="49" charset="-122"/>
              </a:rPr>
              <a:t>无限悲痛</a:t>
            </a:r>
            <a:r>
              <a:rPr lang="zh-CN" altLang="zh-CN" sz="2600" b="1">
                <a:latin typeface="楷体" pitchFamily="49" charset="-122"/>
                <a:ea typeface="楷体" pitchFamily="49" charset="-122"/>
              </a:rPr>
              <a:t>。</a:t>
            </a:r>
            <a:endParaRPr lang="zh-CN" altLang="en-US" sz="2600" b="1">
              <a:latin typeface="楷体" pitchFamily="49" charset="-122"/>
              <a:ea typeface="楷体" pitchFamily="49" charset="-122"/>
            </a:endParaRPr>
          </a:p>
        </p:txBody>
      </p:sp>
      <p:sp>
        <p:nvSpPr>
          <p:cNvPr id="63491" name="TextBox 2"/>
          <p:cNvSpPr txBox="1">
            <a:spLocks noChangeArrowheads="1"/>
          </p:cNvSpPr>
          <p:nvPr/>
        </p:nvSpPr>
        <p:spPr bwMode="auto">
          <a:xfrm>
            <a:off x="598488" y="503238"/>
            <a:ext cx="6697662" cy="492125"/>
          </a:xfrm>
          <a:prstGeom prst="rect">
            <a:avLst/>
          </a:prstGeom>
          <a:noFill/>
          <a:ln w="9525">
            <a:noFill/>
            <a:miter lim="800000"/>
            <a:headEnd/>
            <a:tailEnd/>
          </a:ln>
        </p:spPr>
        <p:txBody>
          <a:bodyPr>
            <a:spAutoFit/>
          </a:bodyPr>
          <a:lstStyle/>
          <a:p>
            <a:r>
              <a:rPr lang="zh-CN" altLang="en-US" sz="2600" b="1">
                <a:latin typeface="宋体" charset="-122"/>
              </a:rPr>
              <a:t>本诗题目为</a:t>
            </a:r>
            <a:r>
              <a:rPr lang="en-US" altLang="zh-CN" sz="2600" b="1">
                <a:latin typeface="宋体" charset="-122"/>
              </a:rPr>
              <a:t>《</a:t>
            </a:r>
            <a:r>
              <a:rPr lang="zh-CN" altLang="en-US" sz="2600" b="1">
                <a:latin typeface="宋体" charset="-122"/>
              </a:rPr>
              <a:t>春望</a:t>
            </a:r>
            <a:r>
              <a:rPr lang="en-US" altLang="zh-CN" sz="2600" b="1">
                <a:latin typeface="宋体" charset="-122"/>
              </a:rPr>
              <a:t>》</a:t>
            </a:r>
            <a:r>
              <a:rPr lang="zh-CN" altLang="en-US" sz="2600" b="1">
                <a:latin typeface="宋体" charset="-122"/>
              </a:rPr>
              <a:t>，诗人望见了什么？</a:t>
            </a:r>
          </a:p>
        </p:txBody>
      </p:sp>
      <p:sp>
        <p:nvSpPr>
          <p:cNvPr id="30727" name="矩形 3"/>
          <p:cNvSpPr>
            <a:spLocks noChangeArrowheads="1"/>
          </p:cNvSpPr>
          <p:nvPr/>
        </p:nvSpPr>
        <p:spPr bwMode="auto">
          <a:xfrm>
            <a:off x="752475" y="839788"/>
            <a:ext cx="4205288" cy="538162"/>
          </a:xfrm>
          <a:prstGeom prst="rect">
            <a:avLst/>
          </a:prstGeom>
          <a:noFill/>
          <a:ln w="9525">
            <a:noFill/>
            <a:miter lim="800000"/>
            <a:headEnd/>
            <a:tailEnd/>
          </a:ln>
        </p:spPr>
        <p:txBody>
          <a:bodyPr wrap="none">
            <a:spAutoFit/>
          </a:bodyPr>
          <a:lstStyle/>
          <a:p>
            <a:pPr algn="ctr">
              <a:lnSpc>
                <a:spcPct val="130000"/>
              </a:lnSpc>
              <a:buClr>
                <a:schemeClr val="tx2"/>
              </a:buClr>
              <a:buSzPct val="70000"/>
            </a:pPr>
            <a:r>
              <a:rPr lang="zh-CN" altLang="en-US" sz="2600" b="1">
                <a:solidFill>
                  <a:srgbClr val="FF0000"/>
                </a:solidFill>
                <a:latin typeface="楷体" pitchFamily="49" charset="-122"/>
                <a:ea typeface="楷体" pitchFamily="49" charset="-122"/>
              </a:rPr>
              <a:t>国破山河在，城春草木深。</a:t>
            </a:r>
            <a:endParaRPr lang="en-US" altLang="zh-CN" sz="2600" b="1">
              <a:solidFill>
                <a:srgbClr val="FF0000"/>
              </a:solidFill>
              <a:latin typeface="楷体" pitchFamily="49" charset="-122"/>
              <a:ea typeface="楷体" pitchFamily="49" charset="-122"/>
            </a:endParaRPr>
          </a:p>
        </p:txBody>
      </p:sp>
      <p:grpSp>
        <p:nvGrpSpPr>
          <p:cNvPr id="63493" name="组合 15"/>
          <p:cNvGrpSpPr>
            <a:grpSpLocks/>
          </p:cNvGrpSpPr>
          <p:nvPr/>
        </p:nvGrpSpPr>
        <p:grpSpPr bwMode="auto">
          <a:xfrm>
            <a:off x="44450" y="-39688"/>
            <a:ext cx="2006600" cy="522288"/>
            <a:chOff x="70" y="-63"/>
            <a:chExt cx="3160" cy="824"/>
          </a:xfrm>
        </p:grpSpPr>
        <p:sp>
          <p:nvSpPr>
            <p:cNvPr id="6349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randombar(horizontal)">
                                      <p:cBhvr>
                                        <p:cTn id="7" dur="500"/>
                                        <p:tgtEl>
                                          <p:spTgt spid="307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randombar(horizontal)">
                                      <p:cBhvr>
                                        <p:cTn id="12" dur="500"/>
                                        <p:tgtEl>
                                          <p:spTgt spid="3072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2" grpId="0"/>
      <p:bldP spid="307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文本框 1"/>
          <p:cNvSpPr txBox="1">
            <a:spLocks noChangeArrowheads="1"/>
          </p:cNvSpPr>
          <p:nvPr/>
        </p:nvSpPr>
        <p:spPr bwMode="auto">
          <a:xfrm>
            <a:off x="395288" y="484188"/>
            <a:ext cx="8353425" cy="1692275"/>
          </a:xfrm>
          <a:prstGeom prst="rect">
            <a:avLst/>
          </a:prstGeom>
          <a:noFill/>
          <a:ln w="9525">
            <a:noFill/>
            <a:miter lim="800000"/>
            <a:headEnd/>
            <a:tailEnd/>
          </a:ln>
        </p:spPr>
        <p:txBody>
          <a:bodyPr>
            <a:spAutoFit/>
          </a:bodyPr>
          <a:lstStyle/>
          <a:p>
            <a:r>
              <a:rPr lang="en-US" altLang="zh-CN" sz="2600" b="1">
                <a:latin typeface="宋体" charset="-122"/>
              </a:rPr>
              <a:t>    “</a:t>
            </a:r>
            <a:r>
              <a:rPr lang="zh-CN" altLang="en-US" sz="2600" b="1">
                <a:solidFill>
                  <a:srgbClr val="0000FF"/>
                </a:solidFill>
                <a:latin typeface="宋体" charset="-122"/>
              </a:rPr>
              <a:t>感时花溅泪，恨别鸟惊心</a:t>
            </a:r>
            <a:r>
              <a:rPr lang="zh-CN" altLang="en-US" sz="2600" b="1">
                <a:latin typeface="宋体" charset="-122"/>
              </a:rPr>
              <a:t>”这联一般有两种解释：</a:t>
            </a:r>
          </a:p>
          <a:p>
            <a:r>
              <a:rPr lang="en-US" altLang="zh-CN" sz="2600" b="1">
                <a:latin typeface="楷体" pitchFamily="49" charset="-122"/>
                <a:ea typeface="楷体" pitchFamily="49" charset="-122"/>
              </a:rPr>
              <a:t>1.</a:t>
            </a:r>
            <a:r>
              <a:rPr lang="zh-CN" altLang="en-US" sz="2600" b="1">
                <a:latin typeface="楷体" pitchFamily="49" charset="-122"/>
                <a:ea typeface="楷体" pitchFamily="49" charset="-122"/>
              </a:rPr>
              <a:t>诗人因感时恨别，见花而落泪，听到鸟鸣而感到惊心；</a:t>
            </a:r>
          </a:p>
          <a:p>
            <a:r>
              <a:rPr lang="en-US" altLang="zh-CN" sz="2600" b="1">
                <a:latin typeface="楷体" pitchFamily="49" charset="-122"/>
                <a:ea typeface="楷体" pitchFamily="49" charset="-122"/>
              </a:rPr>
              <a:t>2.</a:t>
            </a:r>
            <a:r>
              <a:rPr lang="zh-CN" altLang="en-US" sz="2600" b="1">
                <a:latin typeface="楷体" pitchFamily="49" charset="-122"/>
                <a:ea typeface="楷体" pitchFamily="49" charset="-122"/>
              </a:rPr>
              <a:t>以花、鸟拟人，花感时而落泪，鸟恨别而惊心。</a:t>
            </a:r>
            <a:endParaRPr lang="en-US" altLang="zh-CN" sz="2600" b="1">
              <a:latin typeface="楷体" pitchFamily="49" charset="-122"/>
              <a:ea typeface="楷体" pitchFamily="49" charset="-122"/>
            </a:endParaRPr>
          </a:p>
          <a:p>
            <a:r>
              <a:rPr lang="en-US" altLang="zh-CN" sz="2600" b="1">
                <a:latin typeface="宋体" charset="-122"/>
              </a:rPr>
              <a:t>    </a:t>
            </a:r>
            <a:r>
              <a:rPr lang="zh-CN" altLang="en-US" sz="2600" b="1">
                <a:latin typeface="宋体" charset="-122"/>
              </a:rPr>
              <a:t>你赞成哪一种解释？</a:t>
            </a:r>
            <a:r>
              <a:rPr lang="en-US" altLang="zh-CN" sz="2600" b="1">
                <a:latin typeface="宋体" charset="-122"/>
              </a:rPr>
              <a:t> </a:t>
            </a:r>
            <a:r>
              <a:rPr lang="zh-CN" altLang="en-US" sz="2600" b="1">
                <a:latin typeface="宋体" charset="-122"/>
              </a:rPr>
              <a:t>理由是什么？</a:t>
            </a:r>
            <a:r>
              <a:rPr lang="en-US" altLang="zh-CN" sz="2600" b="1">
                <a:latin typeface="宋体" charset="-122"/>
              </a:rPr>
              <a:t> </a:t>
            </a:r>
            <a:endParaRPr lang="zh-CN" altLang="en-US" sz="2600" b="1">
              <a:latin typeface="宋体" charset="-122"/>
            </a:endParaRPr>
          </a:p>
        </p:txBody>
      </p:sp>
      <p:grpSp>
        <p:nvGrpSpPr>
          <p:cNvPr id="64514" name="组合 15"/>
          <p:cNvGrpSpPr>
            <a:grpSpLocks/>
          </p:cNvGrpSpPr>
          <p:nvPr/>
        </p:nvGrpSpPr>
        <p:grpSpPr bwMode="auto">
          <a:xfrm>
            <a:off x="44450" y="-39688"/>
            <a:ext cx="2006600" cy="522288"/>
            <a:chOff x="70" y="-63"/>
            <a:chExt cx="3160" cy="824"/>
          </a:xfrm>
        </p:grpSpPr>
        <p:sp>
          <p:nvSpPr>
            <p:cNvPr id="64517"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文本框 1"/>
          <p:cNvSpPr txBox="1">
            <a:spLocks noChangeArrowheads="1"/>
          </p:cNvSpPr>
          <p:nvPr/>
        </p:nvSpPr>
        <p:spPr bwMode="auto">
          <a:xfrm>
            <a:off x="468313" y="2278063"/>
            <a:ext cx="8280400" cy="892175"/>
          </a:xfrm>
          <a:prstGeom prst="rect">
            <a:avLst/>
          </a:prstGeom>
          <a:solidFill>
            <a:schemeClr val="accent2">
              <a:lumMod val="40000"/>
              <a:lumOff val="6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1" dirty="0" smtClean="0">
                <a:latin typeface="楷体" panose="02010609060101010101" pitchFamily="49" charset="-122"/>
                <a:ea typeface="楷体" panose="02010609060101010101" pitchFamily="49" charset="-122"/>
              </a:rPr>
              <a:t>示例</a:t>
            </a:r>
            <a:r>
              <a:rPr lang="en-US" altLang="zh-CN" sz="2600" b="1" dirty="0" smtClean="0">
                <a:latin typeface="楷体" panose="02010609060101010101" pitchFamily="49" charset="-122"/>
                <a:ea typeface="楷体" panose="02010609060101010101" pitchFamily="49" charset="-122"/>
              </a:rPr>
              <a:t>1</a:t>
            </a:r>
            <a:r>
              <a:rPr lang="zh-CN" altLang="en-US" sz="2600" b="1" dirty="0" smtClean="0">
                <a:latin typeface="楷体" panose="02010609060101010101" pitchFamily="49" charset="-122"/>
                <a:ea typeface="楷体" panose="02010609060101010101" pitchFamily="49" charset="-122"/>
              </a:rPr>
              <a:t>：赞成第一种。借</a:t>
            </a:r>
            <a:r>
              <a:rPr lang="zh-CN" altLang="en-US" sz="2600" b="1" dirty="0">
                <a:latin typeface="楷体" panose="02010609060101010101" pitchFamily="49" charset="-122"/>
                <a:ea typeface="楷体" panose="02010609060101010101" pitchFamily="49" charset="-122"/>
              </a:rPr>
              <a:t>花鸟之景抒感伤之情。花鸟本应使人</a:t>
            </a:r>
            <a:r>
              <a:rPr lang="zh-CN" altLang="en-US" sz="2600" b="1" dirty="0" smtClean="0">
                <a:latin typeface="楷体" panose="02010609060101010101" pitchFamily="49" charset="-122"/>
                <a:ea typeface="楷体" panose="02010609060101010101" pitchFamily="49" charset="-122"/>
              </a:rPr>
              <a:t>快乐，诗人</a:t>
            </a:r>
            <a:r>
              <a:rPr lang="zh-CN" altLang="en-US" sz="2600" b="1" dirty="0">
                <a:latin typeface="楷体" panose="02010609060101010101" pitchFamily="49" charset="-122"/>
                <a:ea typeface="楷体" panose="02010609060101010101" pitchFamily="49" charset="-122"/>
              </a:rPr>
              <a:t>因感时伤</a:t>
            </a:r>
            <a:r>
              <a:rPr lang="zh-CN" altLang="en-US" sz="2600" b="1" dirty="0" smtClean="0">
                <a:latin typeface="楷体" panose="02010609060101010101" pitchFamily="49" charset="-122"/>
                <a:ea typeface="楷体" panose="02010609060101010101" pitchFamily="49" charset="-122"/>
              </a:rPr>
              <a:t>别，见到</a:t>
            </a:r>
            <a:r>
              <a:rPr lang="zh-CN" altLang="en-US" sz="2600" b="1" dirty="0">
                <a:latin typeface="楷体" panose="02010609060101010101" pitchFamily="49" charset="-122"/>
                <a:ea typeface="楷体" panose="02010609060101010101" pitchFamily="49" charset="-122"/>
              </a:rPr>
              <a:t>花鸟反自落泪伤心。</a:t>
            </a:r>
          </a:p>
        </p:txBody>
      </p:sp>
      <p:sp>
        <p:nvSpPr>
          <p:cNvPr id="8" name="文本框 4"/>
          <p:cNvSpPr txBox="1">
            <a:spLocks noChangeArrowheads="1"/>
          </p:cNvSpPr>
          <p:nvPr/>
        </p:nvSpPr>
        <p:spPr bwMode="auto">
          <a:xfrm>
            <a:off x="468313" y="3292475"/>
            <a:ext cx="8280400" cy="1292225"/>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600" b="1" dirty="0" smtClean="0">
                <a:latin typeface="楷体" panose="02010609060101010101" pitchFamily="49" charset="-122"/>
                <a:ea typeface="楷体" panose="02010609060101010101" pitchFamily="49" charset="-122"/>
              </a:rPr>
              <a:t>示例</a:t>
            </a:r>
            <a:r>
              <a:rPr lang="en-US" altLang="zh-CN" sz="2600" b="1" dirty="0" smtClean="0">
                <a:latin typeface="楷体" panose="02010609060101010101" pitchFamily="49" charset="-122"/>
                <a:ea typeface="楷体" panose="02010609060101010101" pitchFamily="49" charset="-122"/>
              </a:rPr>
              <a:t>2</a:t>
            </a:r>
            <a:r>
              <a:rPr lang="zh-CN" altLang="en-US" sz="2600" b="1" dirty="0" smtClean="0">
                <a:latin typeface="楷体" panose="02010609060101010101" pitchFamily="49" charset="-122"/>
                <a:ea typeface="楷体" panose="02010609060101010101" pitchFamily="49" charset="-122"/>
              </a:rPr>
              <a:t>：赞成第二种。也</a:t>
            </a:r>
            <a:r>
              <a:rPr lang="zh-CN" altLang="en-US" sz="2600" b="1" dirty="0">
                <a:latin typeface="楷体" panose="02010609060101010101" pitchFamily="49" charset="-122"/>
                <a:ea typeface="楷体" panose="02010609060101010101" pitchFamily="49" charset="-122"/>
              </a:rPr>
              <a:t>可解释为移情于</a:t>
            </a:r>
            <a:r>
              <a:rPr lang="zh-CN" altLang="en-US" sz="2600" b="1" dirty="0" smtClean="0">
                <a:latin typeface="楷体" panose="02010609060101010101" pitchFamily="49" charset="-122"/>
                <a:ea typeface="楷体" panose="02010609060101010101" pitchFamily="49" charset="-122"/>
              </a:rPr>
              <a:t>物，花鸟</a:t>
            </a:r>
            <a:r>
              <a:rPr lang="zh-CN" altLang="en-US" sz="2600" b="1" dirty="0">
                <a:latin typeface="楷体" panose="02010609060101010101" pitchFamily="49" charset="-122"/>
                <a:ea typeface="楷体" panose="02010609060101010101" pitchFamily="49" charset="-122"/>
              </a:rPr>
              <a:t>也是有情</a:t>
            </a:r>
            <a:r>
              <a:rPr lang="zh-CN" altLang="en-US" sz="2600" b="1" dirty="0" smtClean="0">
                <a:latin typeface="楷体" panose="02010609060101010101" pitchFamily="49" charset="-122"/>
                <a:ea typeface="楷体" panose="02010609060101010101" pitchFamily="49" charset="-122"/>
              </a:rPr>
              <a:t>物，它们</a:t>
            </a:r>
            <a:r>
              <a:rPr lang="zh-CN" altLang="en-US" sz="2600" b="1" dirty="0">
                <a:latin typeface="楷体" panose="02010609060101010101" pitchFamily="49" charset="-122"/>
                <a:ea typeface="楷体" panose="02010609060101010101" pitchFamily="49" charset="-122"/>
              </a:rPr>
              <a:t>也因悲伤哀怨而溅泪</a:t>
            </a:r>
            <a:r>
              <a:rPr lang="zh-CN" altLang="en-US" sz="2600" b="1" dirty="0" smtClean="0">
                <a:latin typeface="楷体" panose="02010609060101010101" pitchFamily="49" charset="-122"/>
                <a:ea typeface="楷体" panose="02010609060101010101" pitchFamily="49" charset="-122"/>
              </a:rPr>
              <a:t>惊心，以此</a:t>
            </a:r>
            <a:r>
              <a:rPr lang="zh-CN" altLang="en-US" sz="2600" b="1" dirty="0">
                <a:latin typeface="楷体" panose="02010609060101010101" pitchFamily="49" charset="-122"/>
                <a:ea typeface="楷体" panose="02010609060101010101" pitchFamily="49" charset="-122"/>
              </a:rPr>
              <a:t>衬托诗人心情。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文本框 1"/>
          <p:cNvSpPr txBox="1">
            <a:spLocks noChangeArrowheads="1"/>
          </p:cNvSpPr>
          <p:nvPr/>
        </p:nvSpPr>
        <p:spPr bwMode="auto">
          <a:xfrm>
            <a:off x="503238" y="555625"/>
            <a:ext cx="8137525" cy="954088"/>
          </a:xfrm>
          <a:prstGeom prst="rect">
            <a:avLst/>
          </a:prstGeom>
          <a:noFill/>
          <a:ln w="9525">
            <a:noFill/>
            <a:miter lim="800000"/>
            <a:headEnd/>
            <a:tailEnd/>
          </a:ln>
        </p:spPr>
        <p:txBody>
          <a:bodyPr>
            <a:spAutoFit/>
          </a:bodyPr>
          <a:lstStyle/>
          <a:p>
            <a:r>
              <a:rPr lang="en-US" altLang="zh-CN" sz="2800" b="1">
                <a:latin typeface="宋体" charset="-122"/>
              </a:rPr>
              <a:t>    </a:t>
            </a:r>
            <a:r>
              <a:rPr lang="zh-CN" altLang="zh-CN" sz="2800" b="1">
                <a:latin typeface="宋体" charset="-122"/>
              </a:rPr>
              <a:t>“</a:t>
            </a:r>
            <a:r>
              <a:rPr lang="zh-CN" altLang="zh-CN" sz="2800" b="1">
                <a:solidFill>
                  <a:srgbClr val="0000FF"/>
                </a:solidFill>
                <a:latin typeface="宋体" charset="-122"/>
              </a:rPr>
              <a:t>烽火连三月</a:t>
            </a:r>
            <a:r>
              <a:rPr lang="zh-CN" altLang="en-US" sz="2800" b="1">
                <a:solidFill>
                  <a:srgbClr val="0000FF"/>
                </a:solidFill>
                <a:latin typeface="宋体" charset="-122"/>
              </a:rPr>
              <a:t>，</a:t>
            </a:r>
            <a:r>
              <a:rPr lang="zh-CN" altLang="zh-CN" sz="2800" b="1">
                <a:solidFill>
                  <a:srgbClr val="0000FF"/>
                </a:solidFill>
                <a:latin typeface="宋体" charset="-122"/>
              </a:rPr>
              <a:t>家书抵万金</a:t>
            </a:r>
            <a:r>
              <a:rPr lang="zh-CN" altLang="zh-CN" sz="2800" b="1">
                <a:latin typeface="宋体" charset="-122"/>
              </a:rPr>
              <a:t>”</a:t>
            </a:r>
            <a:r>
              <a:rPr lang="zh-CN" altLang="en-US" sz="2800" b="1">
                <a:latin typeface="宋体" charset="-122"/>
              </a:rPr>
              <a:t>一句为什么说家书“抵万金”？</a:t>
            </a:r>
            <a:endParaRPr lang="en-US" altLang="zh-CN" sz="2800" b="1">
              <a:latin typeface="宋体" charset="-122"/>
            </a:endParaRPr>
          </a:p>
        </p:txBody>
      </p:sp>
      <p:sp>
        <p:nvSpPr>
          <p:cNvPr id="33797" name="TextBox 1"/>
          <p:cNvSpPr txBox="1">
            <a:spLocks noChangeArrowheads="1"/>
          </p:cNvSpPr>
          <p:nvPr/>
        </p:nvSpPr>
        <p:spPr bwMode="auto">
          <a:xfrm>
            <a:off x="503238" y="1722438"/>
            <a:ext cx="8137525" cy="2678112"/>
          </a:xfrm>
          <a:prstGeom prst="rect">
            <a:avLst/>
          </a:prstGeom>
          <a:noFill/>
          <a:ln w="9525">
            <a:noFill/>
            <a:miter lim="800000"/>
            <a:headEnd/>
            <a:tailEnd/>
          </a:ln>
        </p:spPr>
        <p:txBody>
          <a:bodyPr>
            <a:spAutoFit/>
          </a:bodyPr>
          <a:lstStyle/>
          <a:p>
            <a:pPr>
              <a:lnSpc>
                <a:spcPct val="120000"/>
              </a:lnSpc>
            </a:pPr>
            <a:r>
              <a:rPr lang="zh-CN" altLang="en-US" sz="2800" b="1">
                <a:latin typeface="楷体" pitchFamily="49" charset="-122"/>
                <a:ea typeface="楷体" pitchFamily="49" charset="-122"/>
              </a:rPr>
              <a:t>    据史载，安禄山发动叛乱的初期，叛军所至之地，百姓皆惨遭杀戮。</a:t>
            </a:r>
            <a:r>
              <a:rPr lang="zh-CN" altLang="en-US" sz="2800" b="1">
                <a:solidFill>
                  <a:srgbClr val="FF0000"/>
                </a:solidFill>
                <a:latin typeface="楷体" pitchFamily="49" charset="-122"/>
                <a:ea typeface="楷体" pitchFamily="49" charset="-122"/>
              </a:rPr>
              <a:t>诗人家在鄜州，一家人的安危使他魂牵梦绕，</a:t>
            </a:r>
            <a:r>
              <a:rPr lang="zh-CN" altLang="en-US" sz="2800" b="1">
                <a:latin typeface="楷体" pitchFamily="49" charset="-122"/>
                <a:ea typeface="楷体" pitchFamily="49" charset="-122"/>
              </a:rPr>
              <a:t>家书不至，他如何放心得下？</a:t>
            </a:r>
            <a:endParaRPr lang="en-US" altLang="zh-CN" sz="2800" b="1">
              <a:latin typeface="楷体" pitchFamily="49" charset="-122"/>
              <a:ea typeface="楷体" pitchFamily="49" charset="-122"/>
            </a:endParaRPr>
          </a:p>
          <a:p>
            <a:pPr>
              <a:lnSpc>
                <a:spcPct val="120000"/>
              </a:lnSpc>
            </a:pPr>
            <a:r>
              <a:rPr lang="zh-CN" altLang="en-US" sz="2800" b="1">
                <a:latin typeface="楷体" pitchFamily="49" charset="-122"/>
                <a:ea typeface="楷体" pitchFamily="49" charset="-122"/>
              </a:rPr>
              <a:t>    他用“抵万金”来形容</a:t>
            </a:r>
            <a:r>
              <a:rPr lang="zh-CN" altLang="en-US" sz="2800" b="1">
                <a:solidFill>
                  <a:srgbClr val="FF0000"/>
                </a:solidFill>
                <a:latin typeface="楷体" pitchFamily="49" charset="-122"/>
                <a:ea typeface="楷体" pitchFamily="49" charset="-122"/>
              </a:rPr>
              <a:t>家书的珍贵</a:t>
            </a:r>
            <a:r>
              <a:rPr lang="zh-CN" altLang="en-US" sz="2800" b="1">
                <a:latin typeface="楷体" pitchFamily="49" charset="-122"/>
                <a:ea typeface="楷体" pitchFamily="49" charset="-122"/>
              </a:rPr>
              <a:t>，表达了对妻子儿女的</a:t>
            </a:r>
            <a:r>
              <a:rPr lang="zh-CN" altLang="en-US" sz="2800" b="1">
                <a:solidFill>
                  <a:srgbClr val="FF0000"/>
                </a:solidFill>
                <a:latin typeface="楷体" pitchFamily="49" charset="-122"/>
                <a:ea typeface="楷体" pitchFamily="49" charset="-122"/>
              </a:rPr>
              <a:t>强烈思念</a:t>
            </a:r>
            <a:r>
              <a:rPr lang="zh-CN" altLang="en-US" sz="2800" b="1">
                <a:latin typeface="楷体" pitchFamily="49" charset="-122"/>
                <a:ea typeface="楷体" pitchFamily="49" charset="-122"/>
              </a:rPr>
              <a:t>。</a:t>
            </a:r>
          </a:p>
        </p:txBody>
      </p:sp>
      <p:grpSp>
        <p:nvGrpSpPr>
          <p:cNvPr id="65539" name="组合 15"/>
          <p:cNvGrpSpPr>
            <a:grpSpLocks/>
          </p:cNvGrpSpPr>
          <p:nvPr/>
        </p:nvGrpSpPr>
        <p:grpSpPr bwMode="auto">
          <a:xfrm>
            <a:off x="44450" y="-39688"/>
            <a:ext cx="2006600" cy="522288"/>
            <a:chOff x="70" y="-63"/>
            <a:chExt cx="3160" cy="824"/>
          </a:xfrm>
        </p:grpSpPr>
        <p:sp>
          <p:nvSpPr>
            <p:cNvPr id="6554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randombar(horizontal)">
                                      <p:cBhvr>
                                        <p:cTn id="7" dur="5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103"/>
          <p:cNvSpPr txBox="1">
            <a:spLocks noChangeArrowheads="1"/>
          </p:cNvSpPr>
          <p:nvPr/>
        </p:nvSpPr>
        <p:spPr bwMode="auto">
          <a:xfrm>
            <a:off x="684213" y="700088"/>
            <a:ext cx="7775575" cy="523875"/>
          </a:xfrm>
          <a:prstGeom prst="rect">
            <a:avLst/>
          </a:prstGeom>
          <a:noFill/>
          <a:ln w="9525">
            <a:noFill/>
            <a:miter lim="800000"/>
            <a:headEnd/>
            <a:tailEnd/>
          </a:ln>
        </p:spPr>
        <p:txBody>
          <a:bodyPr>
            <a:spAutoFit/>
          </a:bodyPr>
          <a:lstStyle/>
          <a:p>
            <a:r>
              <a:rPr lang="zh-CN" altLang="zh-CN" sz="2800" b="1">
                <a:latin typeface="宋体" charset="-122"/>
              </a:rPr>
              <a:t>自选角度赏析</a:t>
            </a:r>
            <a:r>
              <a:rPr lang="zh-CN" altLang="en-US" sz="2800" b="1">
                <a:latin typeface="宋体" charset="-122"/>
              </a:rPr>
              <a:t>尾联</a:t>
            </a:r>
            <a:r>
              <a:rPr lang="zh-CN" altLang="zh-CN" sz="2800" b="1">
                <a:latin typeface="宋体" charset="-122"/>
              </a:rPr>
              <a:t>“</a:t>
            </a:r>
            <a:r>
              <a:rPr lang="zh-CN" altLang="zh-CN" sz="2800" b="1">
                <a:solidFill>
                  <a:srgbClr val="0000FF"/>
                </a:solidFill>
                <a:latin typeface="宋体" charset="-122"/>
              </a:rPr>
              <a:t>白头搔更短</a:t>
            </a:r>
            <a:r>
              <a:rPr lang="zh-CN" altLang="en-US" sz="2800" b="1">
                <a:solidFill>
                  <a:srgbClr val="0000FF"/>
                </a:solidFill>
                <a:latin typeface="宋体" charset="-122"/>
              </a:rPr>
              <a:t>，</a:t>
            </a:r>
            <a:r>
              <a:rPr lang="zh-CN" altLang="zh-CN" sz="2800" b="1">
                <a:solidFill>
                  <a:srgbClr val="0000FF"/>
                </a:solidFill>
                <a:latin typeface="宋体" charset="-122"/>
              </a:rPr>
              <a:t>浑欲不胜簪</a:t>
            </a:r>
            <a:r>
              <a:rPr lang="zh-CN" altLang="zh-CN" sz="2800" b="1">
                <a:latin typeface="宋体" charset="-122"/>
              </a:rPr>
              <a:t>”。</a:t>
            </a:r>
            <a:endParaRPr lang="en-US" altLang="zh-CN" sz="2800" b="1">
              <a:latin typeface="宋体" charset="-122"/>
            </a:endParaRPr>
          </a:p>
        </p:txBody>
      </p:sp>
      <p:sp>
        <p:nvSpPr>
          <p:cNvPr id="2" name="文本框 1"/>
          <p:cNvSpPr txBox="1">
            <a:spLocks noChangeArrowheads="1"/>
          </p:cNvSpPr>
          <p:nvPr/>
        </p:nvSpPr>
        <p:spPr bwMode="auto">
          <a:xfrm>
            <a:off x="655638" y="1347788"/>
            <a:ext cx="7832725" cy="2892425"/>
          </a:xfrm>
          <a:prstGeom prst="rect">
            <a:avLst/>
          </a:prstGeom>
          <a:noFill/>
          <a:ln w="9525">
            <a:noFill/>
            <a:miter lim="800000"/>
            <a:headEnd/>
            <a:tailEnd/>
          </a:ln>
        </p:spPr>
        <p:txBody>
          <a:bodyPr>
            <a:spAutoFit/>
          </a:bodyPr>
          <a:lstStyle/>
          <a:p>
            <a:pPr>
              <a:lnSpc>
                <a:spcPct val="130000"/>
              </a:lnSpc>
            </a:pPr>
            <a:r>
              <a:rPr lang="zh-CN" altLang="en-US" sz="2800" b="1">
                <a:solidFill>
                  <a:srgbClr val="FF0000"/>
                </a:solidFill>
                <a:latin typeface="楷体" pitchFamily="49" charset="-122"/>
                <a:ea typeface="楷体" pitchFamily="49" charset="-122"/>
              </a:rPr>
              <a:t>    示例：</a:t>
            </a:r>
            <a:r>
              <a:rPr lang="zh-CN" altLang="zh-CN" sz="2800" b="1">
                <a:latin typeface="楷体" pitchFamily="49" charset="-122"/>
                <a:ea typeface="楷体" pitchFamily="49" charset="-122"/>
              </a:rPr>
              <a:t>诗人因“感时”“恨别”而频频搔首</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导致自己的满头白发纷纷脱落</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几乎连簪子也要插不住了。其实</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此时的诗人才四十五岁</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但因过度的焦虑忧愁</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竟然未老先衰到如此地步。从中我们更能看出诗人的忧国思家之情是何等强烈。</a:t>
            </a:r>
            <a:endParaRPr lang="zh-CN" altLang="en-US" sz="2800" b="1">
              <a:latin typeface="楷体" pitchFamily="49" charset="-122"/>
              <a:ea typeface="楷体" pitchFamily="49" charset="-122"/>
            </a:endParaRPr>
          </a:p>
        </p:txBody>
      </p:sp>
      <p:grpSp>
        <p:nvGrpSpPr>
          <p:cNvPr id="66563" name="组合 15"/>
          <p:cNvGrpSpPr>
            <a:grpSpLocks/>
          </p:cNvGrpSpPr>
          <p:nvPr/>
        </p:nvGrpSpPr>
        <p:grpSpPr bwMode="auto">
          <a:xfrm>
            <a:off x="44450" y="-39688"/>
            <a:ext cx="2006600" cy="522288"/>
            <a:chOff x="70" y="-63"/>
            <a:chExt cx="3160" cy="824"/>
          </a:xfrm>
        </p:grpSpPr>
        <p:sp>
          <p:nvSpPr>
            <p:cNvPr id="6656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矩形 6"/>
          <p:cNvSpPr>
            <a:spLocks noChangeArrowheads="1"/>
          </p:cNvSpPr>
          <p:nvPr/>
        </p:nvSpPr>
        <p:spPr bwMode="auto">
          <a:xfrm>
            <a:off x="647700" y="1492250"/>
            <a:ext cx="7848600" cy="2032000"/>
          </a:xfrm>
          <a:prstGeom prst="rect">
            <a:avLst/>
          </a:prstGeom>
          <a:noFill/>
          <a:ln w="9525">
            <a:noFill/>
            <a:miter lim="800000"/>
            <a:headEnd/>
            <a:tailEnd/>
          </a:ln>
        </p:spPr>
        <p:txBody>
          <a:bodyPr>
            <a:spAutoFit/>
          </a:bodyPr>
          <a:lstStyle/>
          <a:p>
            <a:pPr eaLnBrk="0" hangingPunct="0">
              <a:lnSpc>
                <a:spcPct val="1500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《春望》描写了安史之乱时诗人被困长安的所见、所感</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集中表达了他忧国伤时、念家悲己的思想感情。</a:t>
            </a:r>
          </a:p>
        </p:txBody>
      </p:sp>
      <p:grpSp>
        <p:nvGrpSpPr>
          <p:cNvPr id="67586" name="组合 1"/>
          <p:cNvGrpSpPr>
            <a:grpSpLocks/>
          </p:cNvGrpSpPr>
          <p:nvPr/>
        </p:nvGrpSpPr>
        <p:grpSpPr bwMode="auto">
          <a:xfrm>
            <a:off x="3700463" y="700088"/>
            <a:ext cx="1743075" cy="566737"/>
            <a:chOff x="3348038" y="700088"/>
            <a:chExt cx="1743075" cy="566737"/>
          </a:xfrm>
        </p:grpSpPr>
        <p:sp>
          <p:nvSpPr>
            <p:cNvPr id="14" name="圆角矩形 13"/>
            <p:cNvSpPr/>
            <p:nvPr/>
          </p:nvSpPr>
          <p:spPr>
            <a:xfrm rot="555800">
              <a:off x="4622800" y="784225"/>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solidFill>
                  <a:prstClr val="black"/>
                </a:solidFill>
              </a:endParaRPr>
            </a:p>
          </p:txBody>
        </p:sp>
        <p:sp>
          <p:nvSpPr>
            <p:cNvPr id="15" name="圆角矩形 14"/>
            <p:cNvSpPr/>
            <p:nvPr/>
          </p:nvSpPr>
          <p:spPr>
            <a:xfrm rot="20470821">
              <a:off x="4217988" y="790575"/>
              <a:ext cx="442912"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solidFill>
                  <a:prstClr val="black"/>
                </a:solidFill>
              </a:endParaRPr>
            </a:p>
          </p:txBody>
        </p:sp>
        <p:sp>
          <p:nvSpPr>
            <p:cNvPr id="16" name="圆角矩形 15"/>
            <p:cNvSpPr/>
            <p:nvPr/>
          </p:nvSpPr>
          <p:spPr>
            <a:xfrm rot="319204">
              <a:off x="3798888" y="790575"/>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solidFill>
                  <a:prstClr val="black"/>
                </a:solidFill>
              </a:endParaRPr>
            </a:p>
          </p:txBody>
        </p:sp>
        <p:sp>
          <p:nvSpPr>
            <p:cNvPr id="17" name="圆角矩形 16"/>
            <p:cNvSpPr/>
            <p:nvPr/>
          </p:nvSpPr>
          <p:spPr>
            <a:xfrm rot="21148334">
              <a:off x="3389313" y="798513"/>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solidFill>
                  <a:prstClr val="black"/>
                </a:solidFill>
              </a:endParaRPr>
            </a:p>
          </p:txBody>
        </p:sp>
        <p:sp>
          <p:nvSpPr>
            <p:cNvPr id="67595" name="矩形 1"/>
            <p:cNvSpPr>
              <a:spLocks noChangeArrowheads="1"/>
            </p:cNvSpPr>
            <p:nvPr/>
          </p:nvSpPr>
          <p:spPr bwMode="auto">
            <a:xfrm>
              <a:off x="3348038" y="7000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rgbClr val="FFFFFF"/>
                  </a:solidFill>
                  <a:latin typeface="楷体" pitchFamily="49" charset="-122"/>
                  <a:ea typeface="楷体" pitchFamily="49" charset="-122"/>
                </a:rPr>
                <a:t>概括主题</a:t>
              </a:r>
            </a:p>
          </p:txBody>
        </p:sp>
      </p:grpSp>
      <p:grpSp>
        <p:nvGrpSpPr>
          <p:cNvPr id="67587" name="组合 13"/>
          <p:cNvGrpSpPr>
            <a:grpSpLocks/>
          </p:cNvGrpSpPr>
          <p:nvPr/>
        </p:nvGrpSpPr>
        <p:grpSpPr bwMode="auto">
          <a:xfrm>
            <a:off x="28575" y="-20638"/>
            <a:ext cx="2006600" cy="522288"/>
            <a:chOff x="70" y="-63"/>
            <a:chExt cx="3160" cy="822"/>
          </a:xfrm>
        </p:grpSpPr>
        <p:sp>
          <p:nvSpPr>
            <p:cNvPr id="67588"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课堂小结</a:t>
              </a:r>
            </a:p>
          </p:txBody>
        </p:sp>
        <p:cxnSp>
          <p:nvCxnSpPr>
            <p:cNvPr id="2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1"/>
          <p:cNvSpPr>
            <a:spLocks noChangeArrowheads="1"/>
          </p:cNvSpPr>
          <p:nvPr/>
        </p:nvSpPr>
        <p:spPr bwMode="auto">
          <a:xfrm>
            <a:off x="506413" y="1249363"/>
            <a:ext cx="8131175" cy="3194050"/>
          </a:xfrm>
          <a:prstGeom prst="rect">
            <a:avLst/>
          </a:prstGeom>
          <a:noFill/>
          <a:ln w="9525">
            <a:noFill/>
            <a:miter lim="800000"/>
            <a:headEnd/>
            <a:tailEnd/>
          </a:ln>
        </p:spPr>
        <p:txBody>
          <a:bodyPr>
            <a:spAutoFit/>
          </a:bodyPr>
          <a:lstStyle/>
          <a:p>
            <a:pPr eaLnBrk="0" hangingPunct="0">
              <a:lnSpc>
                <a:spcPct val="120000"/>
              </a:lnSpc>
            </a:pPr>
            <a:r>
              <a:rPr lang="en-US" altLang="zh-CN" sz="2800" b="1">
                <a:latin typeface="楷体" pitchFamily="49" charset="-122"/>
                <a:ea typeface="楷体" pitchFamily="49" charset="-122"/>
              </a:rPr>
              <a:t>1.</a:t>
            </a:r>
            <a:r>
              <a:rPr lang="zh-CN" altLang="zh-CN" sz="2800" b="1">
                <a:latin typeface="楷体" pitchFamily="49" charset="-122"/>
                <a:ea typeface="楷体" pitchFamily="49" charset="-122"/>
              </a:rPr>
              <a:t>了解五首诗词的思想内容及艺术特色</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能准确流畅地背诵这五首诗词。</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重点</a:t>
            </a:r>
            <a:r>
              <a:rPr lang="zh-CN" altLang="en-US" sz="2800" b="1">
                <a:solidFill>
                  <a:srgbClr val="FF0000"/>
                </a:solidFill>
                <a:latin typeface="楷体" pitchFamily="49" charset="-122"/>
                <a:ea typeface="楷体" pitchFamily="49" charset="-122"/>
              </a:rPr>
              <a:t>）</a:t>
            </a:r>
            <a:endParaRPr lang="zh-CN" altLang="zh-CN" sz="2800" b="1">
              <a:solidFill>
                <a:srgbClr val="FF0000"/>
              </a:solidFill>
              <a:latin typeface="楷体" pitchFamily="49" charset="-122"/>
              <a:ea typeface="楷体" pitchFamily="49" charset="-122"/>
            </a:endParaRPr>
          </a:p>
          <a:p>
            <a:pPr eaLnBrk="0" hangingPunct="0">
              <a:lnSpc>
                <a:spcPct val="120000"/>
              </a:lnSpc>
            </a:pPr>
            <a:r>
              <a:rPr lang="en-US" altLang="zh-CN" sz="2800" b="1">
                <a:latin typeface="楷体" pitchFamily="49" charset="-122"/>
                <a:ea typeface="楷体" pitchFamily="49" charset="-122"/>
              </a:rPr>
              <a:t>2.</a:t>
            </a:r>
            <a:r>
              <a:rPr lang="zh-CN" altLang="zh-CN" sz="2800" b="1">
                <a:latin typeface="楷体" pitchFamily="49" charset="-122"/>
                <a:ea typeface="楷体" pitchFamily="49" charset="-122"/>
              </a:rPr>
              <a:t>结合作者生平和创作背景</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理解诗词中寄寓的情感。</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难点</a:t>
            </a:r>
            <a:r>
              <a:rPr lang="zh-CN" altLang="en-US" sz="2800" b="1">
                <a:solidFill>
                  <a:srgbClr val="FF0000"/>
                </a:solidFill>
                <a:latin typeface="楷体" pitchFamily="49" charset="-122"/>
                <a:ea typeface="楷体" pitchFamily="49" charset="-122"/>
              </a:rPr>
              <a:t>）</a:t>
            </a:r>
            <a:endParaRPr lang="zh-CN" altLang="zh-CN" sz="2800" b="1">
              <a:solidFill>
                <a:srgbClr val="FF0000"/>
              </a:solidFill>
              <a:latin typeface="楷体" pitchFamily="49" charset="-122"/>
              <a:ea typeface="楷体" pitchFamily="49" charset="-122"/>
            </a:endParaRPr>
          </a:p>
          <a:p>
            <a:pPr eaLnBrk="0" hangingPunct="0">
              <a:lnSpc>
                <a:spcPct val="120000"/>
              </a:lnSpc>
            </a:pPr>
            <a:r>
              <a:rPr lang="en-US" altLang="zh-CN" sz="2800" b="1">
                <a:latin typeface="楷体" pitchFamily="49" charset="-122"/>
                <a:ea typeface="楷体" pitchFamily="49" charset="-122"/>
              </a:rPr>
              <a:t>3.</a:t>
            </a:r>
            <a:r>
              <a:rPr lang="zh-CN" altLang="zh-CN" sz="2800" b="1">
                <a:latin typeface="楷体" pitchFamily="49" charset="-122"/>
                <a:ea typeface="楷体" pitchFamily="49" charset="-122"/>
              </a:rPr>
              <a:t>学习品析诗词中传情达意的艺术手法</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培养热爱生活、热爱劳动的感情。</a:t>
            </a:r>
            <a:r>
              <a:rPr lang="zh-CN" altLang="en-US" sz="2800" b="1">
                <a:solidFill>
                  <a:srgbClr val="FF0000"/>
                </a:solidFill>
                <a:latin typeface="楷体" pitchFamily="49" charset="-122"/>
                <a:ea typeface="楷体" pitchFamily="49" charset="-122"/>
              </a:rPr>
              <a:t>（素养）</a:t>
            </a:r>
            <a:endParaRPr lang="zh-CN" altLang="zh-CN" sz="2800" b="1">
              <a:latin typeface="楷体" pitchFamily="49" charset="-122"/>
              <a:ea typeface="楷体" pitchFamily="49" charset="-122"/>
            </a:endParaRPr>
          </a:p>
        </p:txBody>
      </p:sp>
      <p:grpSp>
        <p:nvGrpSpPr>
          <p:cNvPr id="39938" name="组合 5"/>
          <p:cNvGrpSpPr>
            <a:grpSpLocks/>
          </p:cNvGrpSpPr>
          <p:nvPr/>
        </p:nvGrpSpPr>
        <p:grpSpPr bwMode="auto">
          <a:xfrm>
            <a:off x="179388" y="123825"/>
            <a:ext cx="1630362" cy="400050"/>
            <a:chOff x="160049" y="525491"/>
            <a:chExt cx="1629583" cy="400170"/>
          </a:xfrm>
        </p:grpSpPr>
        <p:pic>
          <p:nvPicPr>
            <p:cNvPr id="39943" name="图片 9"/>
            <p:cNvPicPr>
              <a:picLocks noChangeAspect="1"/>
            </p:cNvPicPr>
            <p:nvPr/>
          </p:nvPicPr>
          <p:blipFill>
            <a:blip r:embed="rId2"/>
            <a:srcRect/>
            <a:stretch>
              <a:fillRect/>
            </a:stretch>
          </p:blipFill>
          <p:spPr bwMode="auto">
            <a:xfrm>
              <a:off x="160049" y="536607"/>
              <a:ext cx="1629583" cy="377938"/>
            </a:xfrm>
            <a:prstGeom prst="rect">
              <a:avLst/>
            </a:prstGeom>
            <a:noFill/>
            <a:ln w="9525">
              <a:noFill/>
              <a:miter lim="800000"/>
              <a:headEnd/>
              <a:tailEnd/>
            </a:ln>
          </p:spPr>
        </p:pic>
        <p:sp>
          <p:nvSpPr>
            <p:cNvPr id="39944" name="文本框 11"/>
            <p:cNvSpPr txBox="1">
              <a:spLocks noChangeArrowheads="1"/>
            </p:cNvSpPr>
            <p:nvPr/>
          </p:nvSpPr>
          <p:spPr bwMode="auto">
            <a:xfrm>
              <a:off x="172162" y="525491"/>
              <a:ext cx="1231486" cy="400170"/>
            </a:xfrm>
            <a:prstGeom prst="rect">
              <a:avLst/>
            </a:prstGeom>
            <a:noFill/>
            <a:ln w="9525">
              <a:noFill/>
              <a:miter lim="800000"/>
              <a:headEnd/>
              <a:tailEnd/>
            </a:ln>
          </p:spPr>
          <p:txBody>
            <a:bodyPr>
              <a:spAutoFit/>
            </a:bodyPr>
            <a:lstStyle/>
            <a:p>
              <a:pPr algn="ctr" eaLnBrk="0" hangingPunct="0"/>
              <a:r>
                <a:rPr lang="zh-CN" altLang="en-US" sz="2000">
                  <a:solidFill>
                    <a:schemeClr val="bg1"/>
                  </a:solidFill>
                  <a:latin typeface="黑体" pitchFamily="49" charset="-122"/>
                  <a:ea typeface="黑体" pitchFamily="49" charset="-122"/>
                </a:rPr>
                <a:t>第一课时</a:t>
              </a:r>
            </a:p>
          </p:txBody>
        </p:sp>
      </p:grpSp>
      <p:grpSp>
        <p:nvGrpSpPr>
          <p:cNvPr id="39939" name="组合 11"/>
          <p:cNvGrpSpPr>
            <a:grpSpLocks/>
          </p:cNvGrpSpPr>
          <p:nvPr/>
        </p:nvGrpSpPr>
        <p:grpSpPr bwMode="auto">
          <a:xfrm>
            <a:off x="-4763" y="555625"/>
            <a:ext cx="2006601" cy="523875"/>
            <a:chOff x="70" y="-63"/>
            <a:chExt cx="3161" cy="824"/>
          </a:xfrm>
        </p:grpSpPr>
        <p:sp>
          <p:nvSpPr>
            <p:cNvPr id="39940"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学习目标</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1"/>
          <p:cNvSpPr txBox="1">
            <a:spLocks noChangeArrowheads="1"/>
          </p:cNvSpPr>
          <p:nvPr/>
        </p:nvSpPr>
        <p:spPr bwMode="auto">
          <a:xfrm>
            <a:off x="862013" y="1995488"/>
            <a:ext cx="512762" cy="954087"/>
          </a:xfrm>
          <a:prstGeom prst="rect">
            <a:avLst/>
          </a:prstGeom>
          <a:noFill/>
          <a:ln w="9525">
            <a:noFill/>
            <a:miter lim="800000"/>
            <a:headEnd/>
            <a:tailEnd/>
          </a:ln>
        </p:spPr>
        <p:txBody>
          <a:bodyPr>
            <a:spAutoFit/>
          </a:bodyPr>
          <a:lstStyle/>
          <a:p>
            <a:r>
              <a:rPr lang="zh-CN" altLang="en-US" sz="2800">
                <a:solidFill>
                  <a:srgbClr val="FF0000"/>
                </a:solidFill>
                <a:latin typeface="黑体" pitchFamily="49" charset="-122"/>
                <a:ea typeface="黑体" pitchFamily="49" charset="-122"/>
              </a:rPr>
              <a:t>春望</a:t>
            </a:r>
          </a:p>
        </p:txBody>
      </p:sp>
      <p:sp>
        <p:nvSpPr>
          <p:cNvPr id="3" name="左大括号 2"/>
          <p:cNvSpPr/>
          <p:nvPr/>
        </p:nvSpPr>
        <p:spPr>
          <a:xfrm>
            <a:off x="1473200" y="1104900"/>
            <a:ext cx="460375" cy="2820988"/>
          </a:xfrm>
          <a:prstGeom prst="leftBrace">
            <a:avLst>
              <a:gd name="adj1" fmla="val 72026"/>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
        <p:nvSpPr>
          <p:cNvPr id="68611" name="文本框 3"/>
          <p:cNvSpPr txBox="1">
            <a:spLocks noChangeArrowheads="1"/>
          </p:cNvSpPr>
          <p:nvPr/>
        </p:nvSpPr>
        <p:spPr bwMode="auto">
          <a:xfrm>
            <a:off x="5961063" y="1300163"/>
            <a:ext cx="1025525" cy="954087"/>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翘首望景</a:t>
            </a:r>
          </a:p>
        </p:txBody>
      </p:sp>
      <p:sp>
        <p:nvSpPr>
          <p:cNvPr id="68612" name="文本框 4"/>
          <p:cNvSpPr txBox="1">
            <a:spLocks noChangeArrowheads="1"/>
          </p:cNvSpPr>
          <p:nvPr/>
        </p:nvSpPr>
        <p:spPr bwMode="auto">
          <a:xfrm>
            <a:off x="3525838" y="912813"/>
            <a:ext cx="1855787" cy="522287"/>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国破草深</a:t>
            </a:r>
          </a:p>
        </p:txBody>
      </p:sp>
      <p:sp>
        <p:nvSpPr>
          <p:cNvPr id="68613" name="文本框 5"/>
          <p:cNvSpPr txBox="1">
            <a:spLocks noChangeArrowheads="1"/>
          </p:cNvSpPr>
          <p:nvPr/>
        </p:nvSpPr>
        <p:spPr bwMode="auto">
          <a:xfrm>
            <a:off x="2151063" y="3660775"/>
            <a:ext cx="1025525" cy="522288"/>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所思</a:t>
            </a:r>
          </a:p>
        </p:txBody>
      </p:sp>
      <p:sp>
        <p:nvSpPr>
          <p:cNvPr id="68614" name="文本框 6"/>
          <p:cNvSpPr txBox="1">
            <a:spLocks noChangeArrowheads="1"/>
          </p:cNvSpPr>
          <p:nvPr/>
        </p:nvSpPr>
        <p:spPr bwMode="auto">
          <a:xfrm>
            <a:off x="2151063" y="2711450"/>
            <a:ext cx="1025525" cy="522288"/>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所盼</a:t>
            </a:r>
          </a:p>
        </p:txBody>
      </p:sp>
      <p:sp>
        <p:nvSpPr>
          <p:cNvPr id="68615" name="文本框 7"/>
          <p:cNvSpPr txBox="1">
            <a:spLocks noChangeArrowheads="1"/>
          </p:cNvSpPr>
          <p:nvPr/>
        </p:nvSpPr>
        <p:spPr bwMode="auto">
          <a:xfrm>
            <a:off x="2151063" y="1803400"/>
            <a:ext cx="1025525" cy="522288"/>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所感</a:t>
            </a:r>
          </a:p>
        </p:txBody>
      </p:sp>
      <p:sp>
        <p:nvSpPr>
          <p:cNvPr id="68616" name="文本框 8"/>
          <p:cNvSpPr txBox="1">
            <a:spLocks noChangeArrowheads="1"/>
          </p:cNvSpPr>
          <p:nvPr/>
        </p:nvSpPr>
        <p:spPr bwMode="auto">
          <a:xfrm>
            <a:off x="2151063" y="912813"/>
            <a:ext cx="1025525" cy="522287"/>
          </a:xfrm>
          <a:prstGeom prst="rect">
            <a:avLst/>
          </a:prstGeom>
          <a:noFill/>
          <a:ln w="9525">
            <a:noFill/>
            <a:miter lim="800000"/>
            <a:headEnd/>
            <a:tailEnd/>
          </a:ln>
        </p:spPr>
        <p:txBody>
          <a:bodyPr>
            <a:spAutoFit/>
          </a:bodyPr>
          <a:lstStyle/>
          <a:p>
            <a:r>
              <a:rPr lang="zh-CN" altLang="en-US" sz="2800" b="1">
                <a:solidFill>
                  <a:srgbClr val="0000FF"/>
                </a:solidFill>
                <a:latin typeface="楷体" pitchFamily="49" charset="-122"/>
                <a:ea typeface="楷体" pitchFamily="49" charset="-122"/>
              </a:rPr>
              <a:t>所见</a:t>
            </a:r>
          </a:p>
        </p:txBody>
      </p:sp>
      <p:sp>
        <p:nvSpPr>
          <p:cNvPr id="68617" name="文本框 9"/>
          <p:cNvSpPr txBox="1">
            <a:spLocks noChangeArrowheads="1"/>
          </p:cNvSpPr>
          <p:nvPr/>
        </p:nvSpPr>
        <p:spPr bwMode="auto">
          <a:xfrm>
            <a:off x="5961063" y="2971800"/>
            <a:ext cx="900112" cy="9540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低头思亲</a:t>
            </a:r>
          </a:p>
        </p:txBody>
      </p:sp>
      <p:sp>
        <p:nvSpPr>
          <p:cNvPr id="68618" name="文本框 10"/>
          <p:cNvSpPr txBox="1">
            <a:spLocks noChangeArrowheads="1"/>
          </p:cNvSpPr>
          <p:nvPr/>
        </p:nvSpPr>
        <p:spPr bwMode="auto">
          <a:xfrm>
            <a:off x="3525838" y="1803400"/>
            <a:ext cx="1855787" cy="5222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触景生情</a:t>
            </a:r>
          </a:p>
        </p:txBody>
      </p:sp>
      <p:sp>
        <p:nvSpPr>
          <p:cNvPr id="68619" name="文本框 11"/>
          <p:cNvSpPr txBox="1">
            <a:spLocks noChangeArrowheads="1"/>
          </p:cNvSpPr>
          <p:nvPr/>
        </p:nvSpPr>
        <p:spPr bwMode="auto">
          <a:xfrm>
            <a:off x="3525838" y="2711450"/>
            <a:ext cx="1855787" cy="5222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家书万金</a:t>
            </a:r>
          </a:p>
        </p:txBody>
      </p:sp>
      <p:sp>
        <p:nvSpPr>
          <p:cNvPr id="68620" name="文本框 12"/>
          <p:cNvSpPr txBox="1">
            <a:spLocks noChangeArrowheads="1"/>
          </p:cNvSpPr>
          <p:nvPr/>
        </p:nvSpPr>
        <p:spPr bwMode="auto">
          <a:xfrm>
            <a:off x="3525838" y="3660775"/>
            <a:ext cx="1855787" cy="522288"/>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战休国安</a:t>
            </a:r>
          </a:p>
        </p:txBody>
      </p:sp>
      <p:sp>
        <p:nvSpPr>
          <p:cNvPr id="68621" name="文本框 13"/>
          <p:cNvSpPr txBox="1">
            <a:spLocks noChangeArrowheads="1"/>
          </p:cNvSpPr>
          <p:nvPr/>
        </p:nvSpPr>
        <p:spPr bwMode="auto">
          <a:xfrm>
            <a:off x="7461250" y="1592263"/>
            <a:ext cx="711200" cy="1814512"/>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忧国思亲</a:t>
            </a:r>
          </a:p>
        </p:txBody>
      </p:sp>
      <p:grpSp>
        <p:nvGrpSpPr>
          <p:cNvPr id="68622" name="组合 35"/>
          <p:cNvGrpSpPr>
            <a:grpSpLocks/>
          </p:cNvGrpSpPr>
          <p:nvPr/>
        </p:nvGrpSpPr>
        <p:grpSpPr bwMode="auto">
          <a:xfrm>
            <a:off x="44450" y="-20638"/>
            <a:ext cx="2006600" cy="523876"/>
            <a:chOff x="70" y="-63"/>
            <a:chExt cx="3161" cy="824"/>
          </a:xfrm>
        </p:grpSpPr>
        <p:sp>
          <p:nvSpPr>
            <p:cNvPr id="6862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板书设计</a:t>
              </a:r>
            </a:p>
          </p:txBody>
        </p:sp>
        <p:cxnSp>
          <p:nvCxnSpPr>
            <p:cNvPr id="2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9" name="左大括号 18"/>
          <p:cNvSpPr/>
          <p:nvPr/>
        </p:nvSpPr>
        <p:spPr>
          <a:xfrm rot="10800000">
            <a:off x="6861175" y="1104900"/>
            <a:ext cx="460375" cy="2820988"/>
          </a:xfrm>
          <a:prstGeom prst="leftBrace">
            <a:avLst>
              <a:gd name="adj1" fmla="val 72026"/>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
        <p:nvSpPr>
          <p:cNvPr id="24" name="左大括号 23"/>
          <p:cNvSpPr/>
          <p:nvPr/>
        </p:nvSpPr>
        <p:spPr>
          <a:xfrm rot="10800000">
            <a:off x="5611813" y="1104900"/>
            <a:ext cx="230187" cy="1035050"/>
          </a:xfrm>
          <a:prstGeom prst="leftBrace">
            <a:avLst>
              <a:gd name="adj1" fmla="val 72026"/>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
        <p:nvSpPr>
          <p:cNvPr id="25" name="左大括号 24"/>
          <p:cNvSpPr/>
          <p:nvPr/>
        </p:nvSpPr>
        <p:spPr>
          <a:xfrm rot="10800000">
            <a:off x="5622925" y="2787650"/>
            <a:ext cx="230188" cy="1296988"/>
          </a:xfrm>
          <a:prstGeom prst="leftBrace">
            <a:avLst>
              <a:gd name="adj1" fmla="val 72026"/>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2" descr="https://timgsa.baidu.com/timg?image&amp;quality=80&amp;size=b9999_10000&amp;sec=1556625993808&amp;di=82793d9cc6239213a4a8216d6dd9994f&amp;imgtype=0&amp;src=http%3A%2F%2Fp3.pstatp.com%2Flarge%2F2f400014bca7eead1fb"/>
          <p:cNvPicPr>
            <a:picLocks noChangeAspect="1" noChangeArrowheads="1"/>
          </p:cNvPicPr>
          <p:nvPr/>
        </p:nvPicPr>
        <p:blipFill>
          <a:blip r:embed="rId2"/>
          <a:srcRect/>
          <a:stretch>
            <a:fillRect/>
          </a:stretch>
        </p:blipFill>
        <p:spPr bwMode="auto">
          <a:xfrm>
            <a:off x="1588" y="-1588"/>
            <a:ext cx="9142412" cy="5145088"/>
          </a:xfrm>
          <a:prstGeom prst="rect">
            <a:avLst/>
          </a:prstGeom>
          <a:noFill/>
          <a:ln w="9525">
            <a:noFill/>
            <a:miter lim="800000"/>
            <a:headEnd/>
            <a:tailEnd/>
          </a:ln>
        </p:spPr>
      </p:pic>
      <p:sp>
        <p:nvSpPr>
          <p:cNvPr id="5" name="TextBox 48"/>
          <p:cNvSpPr txBox="1"/>
          <p:nvPr/>
        </p:nvSpPr>
        <p:spPr>
          <a:xfrm>
            <a:off x="1513858" y="1779662"/>
            <a:ext cx="6116284" cy="807913"/>
          </a:xfrm>
          <a:prstGeom prst="rect">
            <a:avLst/>
          </a:prstGeom>
          <a:noFill/>
          <a:ln w="19050">
            <a:solidFill>
              <a:schemeClr val="tx1"/>
            </a:solidFill>
          </a:ln>
          <a:effectLst>
            <a:softEdge rad="31750"/>
          </a:effectLst>
        </p:spPr>
        <p:txBody>
          <a:bodyPr lIns="68580" tIns="34290" rIns="68580" bIns="34290">
            <a:spAutoFit/>
          </a:bodyPr>
          <a:lstStyle/>
          <a:p>
            <a:pPr algn="ctr" eaLnBrk="0" hangingPunct="0">
              <a:defRPr/>
            </a:pPr>
            <a:r>
              <a:rPr lang="zh-CN" altLang="en-US" sz="4800" b="1">
                <a:solidFill>
                  <a:srgbClr val="FF0000"/>
                </a:solidFill>
                <a:effectLst>
                  <a:outerShdw blurRad="38100" dist="38100" dir="2700000" algn="tl">
                    <a:srgbClr val="C0C0C0"/>
                  </a:outerShdw>
                </a:effectLst>
                <a:latin typeface="宋体" charset="-122"/>
                <a:ea typeface="Kaiti SC"/>
                <a:cs typeface="Kaiti SC"/>
              </a:rPr>
              <a:t>雁门太守行</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矩形 12"/>
          <p:cNvSpPr>
            <a:spLocks noChangeArrowheads="1"/>
          </p:cNvSpPr>
          <p:nvPr/>
        </p:nvSpPr>
        <p:spPr bwMode="auto">
          <a:xfrm>
            <a:off x="439738" y="1150938"/>
            <a:ext cx="8264525" cy="3613150"/>
          </a:xfrm>
          <a:prstGeom prst="rect">
            <a:avLst/>
          </a:prstGeom>
          <a:noFill/>
          <a:ln w="9525">
            <a:noFill/>
            <a:miter lim="800000"/>
            <a:headEnd/>
            <a:tailEnd/>
          </a:ln>
        </p:spPr>
        <p:txBody>
          <a:bodyPr>
            <a:spAutoFit/>
          </a:bodyPr>
          <a:lstStyle/>
          <a:p>
            <a:pPr eaLnBrk="0" hangingPunct="0">
              <a:lnSpc>
                <a:spcPct val="110000"/>
              </a:lnSpc>
            </a:pPr>
            <a:r>
              <a:rPr lang="zh-CN" altLang="zh-CN" sz="2600" b="1">
                <a:solidFill>
                  <a:srgbClr val="FF0000"/>
                </a:solidFill>
                <a:latin typeface="楷体" pitchFamily="49" charset="-122"/>
                <a:ea typeface="楷体" pitchFamily="49" charset="-122"/>
              </a:rPr>
              <a:t>李贺</a:t>
            </a:r>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790</a:t>
            </a:r>
            <a:r>
              <a:rPr lang="zh-CN" altLang="zh-CN" sz="2600" b="1">
                <a:latin typeface="楷体" pitchFamily="49" charset="-122"/>
                <a:ea typeface="楷体" pitchFamily="49" charset="-122"/>
              </a:rPr>
              <a:t>—</a:t>
            </a:r>
            <a:r>
              <a:rPr lang="en-US" altLang="zh-CN" sz="2600" b="1">
                <a:latin typeface="楷体" pitchFamily="49" charset="-122"/>
                <a:ea typeface="楷体" pitchFamily="49" charset="-122"/>
              </a:rPr>
              <a:t>816</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　唐代诗人。字长吉</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福昌</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今河南宜阳</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人。其诗长于乐府</a:t>
            </a:r>
            <a:r>
              <a:rPr lang="zh-CN" altLang="en-US" sz="2600" b="1">
                <a:latin typeface="楷体" pitchFamily="49" charset="-122"/>
                <a:ea typeface="楷体" pitchFamily="49" charset="-122"/>
              </a:rPr>
              <a:t>，大</a:t>
            </a:r>
            <a:r>
              <a:rPr lang="zh-CN" altLang="zh-CN" sz="2600" b="1">
                <a:latin typeface="楷体" pitchFamily="49" charset="-122"/>
                <a:ea typeface="楷体" pitchFamily="49" charset="-122"/>
              </a:rPr>
              <a:t>多表现政治上不得意的悲愤</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对宦官专权、藩镇割据的现实也有所揭露、讽刺。又因其多病早衰</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生活困顿</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于世事沧桑、生死枯荣</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感触尤多。善于熔铸辞采</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驰骋想象</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运用神话传说</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创造出新奇瑰丽的诗境</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在诗史上独树一帜</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严羽《沧浪诗话》称为“李长吉体”。但也有刻意雕琢之病。有《昌谷集》。</a:t>
            </a:r>
          </a:p>
        </p:txBody>
      </p:sp>
      <p:grpSp>
        <p:nvGrpSpPr>
          <p:cNvPr id="70658" name="组合 8"/>
          <p:cNvGrpSpPr>
            <a:grpSpLocks/>
          </p:cNvGrpSpPr>
          <p:nvPr/>
        </p:nvGrpSpPr>
        <p:grpSpPr bwMode="auto">
          <a:xfrm>
            <a:off x="1588" y="31750"/>
            <a:ext cx="2006600" cy="523875"/>
            <a:chOff x="70" y="-63"/>
            <a:chExt cx="3161" cy="824"/>
          </a:xfrm>
        </p:grpSpPr>
        <p:sp>
          <p:nvSpPr>
            <p:cNvPr id="7066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70659" name="组合 1"/>
          <p:cNvGrpSpPr>
            <a:grpSpLocks/>
          </p:cNvGrpSpPr>
          <p:nvPr/>
        </p:nvGrpSpPr>
        <p:grpSpPr bwMode="auto">
          <a:xfrm>
            <a:off x="3700463" y="536575"/>
            <a:ext cx="1743075" cy="566738"/>
            <a:chOff x="3406775" y="598488"/>
            <a:chExt cx="1743075" cy="566737"/>
          </a:xfrm>
        </p:grpSpPr>
        <p:sp>
          <p:nvSpPr>
            <p:cNvPr id="14" name="圆角矩形 13"/>
            <p:cNvSpPr/>
            <p:nvPr/>
          </p:nvSpPr>
          <p:spPr>
            <a:xfrm rot="555800">
              <a:off x="4675187"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4417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70664" name="矩形 1"/>
            <p:cNvSpPr>
              <a:spLocks noChangeArrowheads="1"/>
            </p:cNvSpPr>
            <p:nvPr/>
          </p:nvSpPr>
          <p:spPr bwMode="auto">
            <a:xfrm>
              <a:off x="3406775" y="5984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作者简介</a:t>
              </a:r>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5"/>
          <p:cNvSpPr txBox="1">
            <a:spLocks noChangeArrowheads="1"/>
          </p:cNvSpPr>
          <p:nvPr/>
        </p:nvSpPr>
        <p:spPr bwMode="auto">
          <a:xfrm>
            <a:off x="971550" y="1223963"/>
            <a:ext cx="7488238" cy="3432175"/>
          </a:xfrm>
          <a:prstGeom prst="rect">
            <a:avLst/>
          </a:prstGeom>
          <a:noFill/>
          <a:ln w="9525">
            <a:noFill/>
            <a:miter lim="800000"/>
            <a:headEnd/>
            <a:tailEnd/>
          </a:ln>
        </p:spPr>
        <p:txBody>
          <a:bodyPr>
            <a:spAutoFit/>
          </a:bodyPr>
          <a:lstStyle/>
          <a:p>
            <a:pPr algn="ctr">
              <a:lnSpc>
                <a:spcPct val="120000"/>
              </a:lnSpc>
              <a:spcBef>
                <a:spcPts val="600"/>
              </a:spcBef>
              <a:buClr>
                <a:schemeClr val="tx2"/>
              </a:buClr>
              <a:buSzPct val="70000"/>
            </a:pPr>
            <a:r>
              <a:rPr lang="zh-CN" altLang="en-US" sz="2800">
                <a:latin typeface="黑体" pitchFamily="49" charset="-122"/>
                <a:ea typeface="黑体" pitchFamily="49" charset="-122"/>
              </a:rPr>
              <a:t>雁门太守行</a:t>
            </a:r>
            <a:endParaRPr lang="en-US" altLang="zh-CN" sz="2800">
              <a:latin typeface="黑体" pitchFamily="49" charset="-122"/>
              <a:ea typeface="黑体" pitchFamily="49" charset="-122"/>
            </a:endParaRPr>
          </a:p>
          <a:p>
            <a:pPr algn="ctr">
              <a:lnSpc>
                <a:spcPct val="120000"/>
              </a:lnSpc>
              <a:spcBef>
                <a:spcPts val="600"/>
              </a:spcBef>
              <a:buClr>
                <a:schemeClr val="tx2"/>
              </a:buClr>
              <a:buSzPct val="70000"/>
            </a:pPr>
            <a:r>
              <a:rPr lang="zh-CN" altLang="en-US" sz="2000" b="1">
                <a:latin typeface="宋体" charset="-122"/>
              </a:rPr>
              <a:t>李 贺</a:t>
            </a:r>
          </a:p>
          <a:p>
            <a:pPr algn="ctr">
              <a:lnSpc>
                <a:spcPct val="120000"/>
              </a:lnSpc>
              <a:spcBef>
                <a:spcPts val="600"/>
              </a:spcBef>
              <a:buClr>
                <a:schemeClr val="tx2"/>
              </a:buClr>
              <a:buSzPct val="70000"/>
            </a:pPr>
            <a:r>
              <a:rPr lang="zh-CN" altLang="en-US" sz="2800" b="1">
                <a:latin typeface="楷体" pitchFamily="49" charset="-122"/>
                <a:ea typeface="楷体" pitchFamily="49" charset="-122"/>
              </a:rPr>
              <a:t>黑云</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压城</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城欲摧，甲光</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向日</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金鳞开。</a:t>
            </a:r>
            <a:endParaRPr lang="en-US" altLang="zh-CN" sz="2800" b="1">
              <a:latin typeface="楷体" pitchFamily="49" charset="-122"/>
              <a:ea typeface="楷体" pitchFamily="49" charset="-122"/>
            </a:endParaRPr>
          </a:p>
          <a:p>
            <a:pPr algn="ctr">
              <a:lnSpc>
                <a:spcPct val="120000"/>
              </a:lnSpc>
              <a:spcBef>
                <a:spcPts val="600"/>
              </a:spcBef>
              <a:buClr>
                <a:schemeClr val="tx2"/>
              </a:buClr>
              <a:buSzPct val="70000"/>
            </a:pPr>
            <a:r>
              <a:rPr lang="zh-CN" altLang="en-US" sz="2800" b="1">
                <a:latin typeface="楷体" pitchFamily="49" charset="-122"/>
                <a:ea typeface="楷体" pitchFamily="49" charset="-122"/>
              </a:rPr>
              <a:t>角声</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满天</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秋色里，塞上</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燕脂</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凝夜紫。</a:t>
            </a:r>
          </a:p>
          <a:p>
            <a:pPr algn="ctr">
              <a:lnSpc>
                <a:spcPct val="120000"/>
              </a:lnSpc>
              <a:spcBef>
                <a:spcPts val="600"/>
              </a:spcBef>
              <a:buClr>
                <a:schemeClr val="tx2"/>
              </a:buClr>
              <a:buSzPct val="70000"/>
            </a:pPr>
            <a:r>
              <a:rPr lang="zh-CN" altLang="en-US" sz="2800" b="1">
                <a:latin typeface="楷体" pitchFamily="49" charset="-122"/>
                <a:ea typeface="楷体" pitchFamily="49" charset="-122"/>
              </a:rPr>
              <a:t>半卷</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红旗</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临易水，霜重</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鼓寒</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声不起。</a:t>
            </a:r>
          </a:p>
          <a:p>
            <a:pPr algn="ctr">
              <a:lnSpc>
                <a:spcPct val="120000"/>
              </a:lnSpc>
              <a:spcBef>
                <a:spcPts val="600"/>
              </a:spcBef>
              <a:buClr>
                <a:schemeClr val="tx2"/>
              </a:buClr>
              <a:buSzPct val="70000"/>
            </a:pPr>
            <a:r>
              <a:rPr lang="zh-CN" altLang="en-US" sz="2800" b="1">
                <a:latin typeface="楷体" pitchFamily="49" charset="-122"/>
                <a:ea typeface="楷体" pitchFamily="49" charset="-122"/>
              </a:rPr>
              <a:t>报君</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黄金台</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上意，提携</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玉龙</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为君死。</a:t>
            </a:r>
          </a:p>
        </p:txBody>
      </p:sp>
      <p:grpSp>
        <p:nvGrpSpPr>
          <p:cNvPr id="71682" name="组合 8"/>
          <p:cNvGrpSpPr>
            <a:grpSpLocks/>
          </p:cNvGrpSpPr>
          <p:nvPr/>
        </p:nvGrpSpPr>
        <p:grpSpPr bwMode="auto">
          <a:xfrm>
            <a:off x="0" y="-20638"/>
            <a:ext cx="2006600" cy="523876"/>
            <a:chOff x="70" y="-63"/>
            <a:chExt cx="3161" cy="824"/>
          </a:xfrm>
        </p:grpSpPr>
        <p:sp>
          <p:nvSpPr>
            <p:cNvPr id="7168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整体感知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3" name="文本框 10"/>
          <p:cNvSpPr txBox="1">
            <a:spLocks noChangeArrowheads="1"/>
          </p:cNvSpPr>
          <p:nvPr/>
        </p:nvSpPr>
        <p:spPr bwMode="auto">
          <a:xfrm>
            <a:off x="1196975" y="661988"/>
            <a:ext cx="6750050" cy="50006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lIns="68580" tIns="34290" rIns="68580" bIns="34290">
            <a:spAutoFit/>
          </a:bodyPr>
          <a:lstStyle/>
          <a:p>
            <a:pPr>
              <a:spcBef>
                <a:spcPts val="1800"/>
              </a:spcBef>
              <a:defRPr/>
            </a:pPr>
            <a:r>
              <a:rPr lang="zh-CN" altLang="en-US" sz="2800" b="1" dirty="0">
                <a:latin typeface="宋体" panose="02010600030101010101" pitchFamily="2" charset="-122"/>
                <a:ea typeface="宋体" panose="02010600030101010101" pitchFamily="2" charset="-122"/>
                <a:sym typeface="+mn-ea"/>
              </a:rPr>
              <a:t>有感情地朗读诗歌，读准字音，注意节奏。</a:t>
            </a:r>
            <a:endParaRPr lang="en-US" altLang="zh-CN" sz="2800" b="1" dirty="0">
              <a:latin typeface="宋体" panose="02010600030101010101" pitchFamily="2" charset="-122"/>
              <a:ea typeface="宋体" panose="02010600030101010101" pitchFamily="2" charset="-122"/>
              <a:sym typeface="+mn-ea"/>
            </a:endParaRPr>
          </a:p>
        </p:txBody>
      </p:sp>
      <p:pic>
        <p:nvPicPr>
          <p:cNvPr id="71689" name="25 诗词五首-雁门太守行.mp3">
            <a:hlinkClick r:id="" action="ppaction://media"/>
          </p:cNvPr>
          <p:cNvPicPr>
            <a:picLocks noRot="1" noChangeAspect="1" noChangeArrowheads="1"/>
          </p:cNvPicPr>
          <p:nvPr>
            <a:audioFile r:link="rId1"/>
          </p:nvPr>
        </p:nvPicPr>
        <p:blipFill>
          <a:blip r:embed="rId3"/>
          <a:srcRect/>
          <a:stretch>
            <a:fillRect/>
          </a:stretch>
        </p:blipFill>
        <p:spPr bwMode="auto">
          <a:xfrm>
            <a:off x="8027988" y="771525"/>
            <a:ext cx="304800" cy="304800"/>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168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346" fill="hold"/>
                                        <p:tgtEl>
                                          <p:spTgt spid="71689"/>
                                        </p:tgtEl>
                                      </p:cBhvr>
                                    </p:cmd>
                                  </p:childTnLst>
                                </p:cTn>
                              </p:par>
                            </p:childTnLst>
                          </p:cTn>
                        </p:par>
                      </p:childTnLst>
                    </p:cTn>
                  </p:par>
                </p:childTnLst>
              </p:cTn>
              <p:nextCondLst>
                <p:cond evt="onClick" delay="0">
                  <p:tgtEl>
                    <p:spTgt spid="7168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1689"/>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0825" y="1165225"/>
            <a:ext cx="8713788" cy="738188"/>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黑云压城城欲摧，甲光向日金鳞开。</a:t>
            </a:r>
          </a:p>
          <a:p>
            <a:pPr algn="dist" eaLnBrk="0" hangingPunct="0">
              <a:defRPr/>
            </a:pPr>
            <a:r>
              <a:rPr lang="zh-CN" altLang="en-US" sz="1400" b="1" dirty="0">
                <a:solidFill>
                  <a:srgbClr val="0000FF"/>
                </a:solidFill>
                <a:latin typeface="楷体" panose="02010609060101010101" pitchFamily="49" charset="-122"/>
                <a:ea typeface="楷体" panose="02010609060101010101" pitchFamily="49" charset="-122"/>
                <a:sym typeface="+mn-ea"/>
              </a:rPr>
              <a:t>敌军似乌云压进城垣，城垣就要被摧垮。城内守军披坚执锐，严阵以待，日光照在铠甲上，闪烁着金光。</a:t>
            </a:r>
          </a:p>
        </p:txBody>
      </p:sp>
      <p:sp>
        <p:nvSpPr>
          <p:cNvPr id="6" name="TextBox 3"/>
          <p:cNvSpPr txBox="1">
            <a:spLocks noChangeArrowheads="1"/>
          </p:cNvSpPr>
          <p:nvPr/>
        </p:nvSpPr>
        <p:spPr bwMode="auto">
          <a:xfrm>
            <a:off x="250825" y="2016125"/>
            <a:ext cx="8640763" cy="1016000"/>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黑云压城</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比喻敌军攻城的气势。</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城欲摧</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城墙仿佛将要坍塌。</a:t>
            </a:r>
            <a:r>
              <a:rPr lang="en-US" altLang="zh-CN" sz="2000">
                <a:latin typeface="楷体" pitchFamily="49" charset="-122"/>
                <a:ea typeface="楷体" pitchFamily="49" charset="-122"/>
              </a:rPr>
              <a:t>   </a:t>
            </a:r>
          </a:p>
          <a:p>
            <a:pPr eaLnBrk="0" hangingPunct="0"/>
            <a:r>
              <a:rPr lang="zh-CN" altLang="zh-CN" sz="2000" b="1">
                <a:solidFill>
                  <a:srgbClr val="FF0000"/>
                </a:solidFill>
                <a:latin typeface="楷体" pitchFamily="49" charset="-122"/>
                <a:ea typeface="楷体" pitchFamily="49" charset="-122"/>
              </a:rPr>
              <a:t>甲光</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铠甲迎着太阳闪出的光。甲</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指铠甲</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战衣。</a:t>
            </a:r>
            <a:r>
              <a:rPr lang="en-US" altLang="zh-CN" sz="2000">
                <a:latin typeface="楷体" pitchFamily="49" charset="-122"/>
                <a:ea typeface="楷体" pitchFamily="49" charset="-122"/>
              </a:rPr>
              <a:t>     </a:t>
            </a:r>
          </a:p>
          <a:p>
            <a:pPr eaLnBrk="0" hangingPunct="0"/>
            <a:r>
              <a:rPr lang="zh-CN" altLang="zh-CN" sz="2000" b="1">
                <a:solidFill>
                  <a:srgbClr val="FF0000"/>
                </a:solidFill>
                <a:latin typeface="楷体" pitchFamily="49" charset="-122"/>
                <a:ea typeface="楷体" pitchFamily="49" charset="-122"/>
              </a:rPr>
              <a:t>金鳞</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形容铠甲闪光如金色鱼鳞。金</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像金子一样的颜色和光泽。</a:t>
            </a:r>
            <a:endParaRPr lang="zh-CN" altLang="en-US" sz="2000">
              <a:latin typeface="楷体" pitchFamily="49" charset="-122"/>
              <a:ea typeface="楷体" pitchFamily="49" charset="-122"/>
            </a:endParaRPr>
          </a:p>
        </p:txBody>
      </p:sp>
      <p:sp>
        <p:nvSpPr>
          <p:cNvPr id="7" name="TextBox 6"/>
          <p:cNvSpPr txBox="1"/>
          <p:nvPr/>
        </p:nvSpPr>
        <p:spPr>
          <a:xfrm>
            <a:off x="250825" y="3109913"/>
            <a:ext cx="8785225" cy="830262"/>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角声满天秋色里，塞上燕脂凝夜紫。</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悲壮的号角，弥漫在深秋的天空中。边塞上将士的血迹在寒夜中凝为紫色。</a:t>
            </a:r>
          </a:p>
        </p:txBody>
      </p:sp>
      <p:sp>
        <p:nvSpPr>
          <p:cNvPr id="8" name="TextBox 5"/>
          <p:cNvSpPr txBox="1">
            <a:spLocks noChangeArrowheads="1"/>
          </p:cNvSpPr>
          <p:nvPr/>
        </p:nvSpPr>
        <p:spPr bwMode="auto">
          <a:xfrm>
            <a:off x="250825" y="4046538"/>
            <a:ext cx="8642350" cy="708025"/>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角</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军中号角。</a:t>
            </a:r>
            <a:endParaRPr lang="en-US" altLang="zh-CN" sz="2000">
              <a:latin typeface="楷体" pitchFamily="49" charset="-122"/>
              <a:ea typeface="楷体" pitchFamily="49" charset="-122"/>
            </a:endParaRPr>
          </a:p>
          <a:p>
            <a:pPr eaLnBrk="0" hangingPunct="0"/>
            <a:r>
              <a:rPr lang="zh-CN" altLang="zh-CN" sz="2000" b="1">
                <a:solidFill>
                  <a:srgbClr val="FF0000"/>
                </a:solidFill>
                <a:latin typeface="楷体" pitchFamily="49" charset="-122"/>
                <a:ea typeface="楷体" pitchFamily="49" charset="-122"/>
              </a:rPr>
              <a:t>燕脂</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胭脂</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色深红。此句中“燕脂”“夜紫”皆形容战场血迹。</a:t>
            </a:r>
            <a:endParaRPr lang="zh-CN" altLang="en-US" sz="2000">
              <a:latin typeface="楷体" pitchFamily="49" charset="-122"/>
              <a:ea typeface="楷体" pitchFamily="49" charset="-122"/>
            </a:endParaRPr>
          </a:p>
        </p:txBody>
      </p:sp>
      <p:grpSp>
        <p:nvGrpSpPr>
          <p:cNvPr id="72709" name="组合 15"/>
          <p:cNvGrpSpPr>
            <a:grpSpLocks/>
          </p:cNvGrpSpPr>
          <p:nvPr/>
        </p:nvGrpSpPr>
        <p:grpSpPr bwMode="auto">
          <a:xfrm>
            <a:off x="44450" y="-39688"/>
            <a:ext cx="2006600" cy="522288"/>
            <a:chOff x="70" y="-63"/>
            <a:chExt cx="3160" cy="824"/>
          </a:xfrm>
        </p:grpSpPr>
        <p:sp>
          <p:nvSpPr>
            <p:cNvPr id="72711"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2710" name="矩形 2"/>
          <p:cNvSpPr>
            <a:spLocks noChangeArrowheads="1"/>
          </p:cNvSpPr>
          <p:nvPr/>
        </p:nvSpPr>
        <p:spPr bwMode="auto">
          <a:xfrm>
            <a:off x="395288" y="501650"/>
            <a:ext cx="8497887" cy="523875"/>
          </a:xfrm>
          <a:prstGeom prst="rect">
            <a:avLst/>
          </a:prstGeom>
          <a:noFill/>
          <a:ln w="9525">
            <a:noFill/>
            <a:miter lim="800000"/>
            <a:headEnd/>
            <a:tailEnd/>
          </a:ln>
        </p:spPr>
        <p:txBody>
          <a:bodyPr>
            <a:spAutoFit/>
          </a:bodyPr>
          <a:lstStyle/>
          <a:p>
            <a:r>
              <a:rPr lang="zh-CN" altLang="en-US" sz="2800" b="1">
                <a:latin typeface="宋体" charset="-122"/>
              </a:rPr>
              <a:t>请同学反复朗读诗歌，用自己的话说说诗句的意思。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randombar(horizontal)">
                                      <p:cBhvr>
                                        <p:cTn id="2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0825" y="836613"/>
            <a:ext cx="8713788" cy="801687"/>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半卷红旗临易水，霜重鼓寒声不起。</a:t>
            </a:r>
          </a:p>
          <a:p>
            <a:pPr algn="dist" eaLnBrk="0" hangingPunct="0">
              <a:defRPr/>
            </a:pPr>
            <a:r>
              <a:rPr lang="zh-CN" altLang="en-US" b="1" dirty="0">
                <a:solidFill>
                  <a:srgbClr val="0000FF"/>
                </a:solidFill>
                <a:latin typeface="楷体" panose="02010609060101010101" pitchFamily="49" charset="-122"/>
                <a:ea typeface="楷体" panose="02010609060101010101" pitchFamily="49" charset="-122"/>
                <a:sym typeface="+mn-ea"/>
              </a:rPr>
              <a:t>寒风卷动着红旗，部队悄悄临近易水。凝重的霜湿透了鼓皮，鼓声低沉，扬不起来。</a:t>
            </a:r>
          </a:p>
        </p:txBody>
      </p:sp>
      <p:sp>
        <p:nvSpPr>
          <p:cNvPr id="5" name="TextBox 5"/>
          <p:cNvSpPr txBox="1">
            <a:spLocks noChangeArrowheads="1"/>
          </p:cNvSpPr>
          <p:nvPr/>
        </p:nvSpPr>
        <p:spPr bwMode="auto">
          <a:xfrm>
            <a:off x="250825" y="1844675"/>
            <a:ext cx="8642350" cy="400050"/>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临</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抵达。</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声不起</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形容鼓声低沉</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不高扬。</a:t>
            </a:r>
            <a:endParaRPr lang="zh-CN" altLang="en-US" sz="2000">
              <a:latin typeface="楷体" pitchFamily="49" charset="-122"/>
              <a:ea typeface="楷体" pitchFamily="49" charset="-122"/>
            </a:endParaRPr>
          </a:p>
        </p:txBody>
      </p:sp>
      <p:sp>
        <p:nvSpPr>
          <p:cNvPr id="8" name="TextBox 7"/>
          <p:cNvSpPr txBox="1"/>
          <p:nvPr/>
        </p:nvSpPr>
        <p:spPr>
          <a:xfrm>
            <a:off x="250825" y="2636838"/>
            <a:ext cx="8713788" cy="831850"/>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报君黄金台上意，提携玉龙为君死</a:t>
            </a:r>
            <a:r>
              <a:rPr lang="zh-CN" altLang="en-US" sz="2800" b="1" dirty="0">
                <a:latin typeface="楷体" panose="02010609060101010101" pitchFamily="49" charset="-122"/>
                <a:ea typeface="楷体" panose="02010609060101010101" pitchFamily="49" charset="-122"/>
                <a:sym typeface="+mn-ea"/>
              </a:rPr>
              <a:t>。</a:t>
            </a:r>
          </a:p>
          <a:p>
            <a:pPr algn="dist" eaLnBrk="0" hangingPunct="0">
              <a:defRPr/>
            </a:pPr>
            <a:r>
              <a:rPr lang="zh-CN" altLang="en-US" sz="2000" b="1" dirty="0">
                <a:solidFill>
                  <a:srgbClr val="FF0000"/>
                </a:solidFill>
                <a:latin typeface="楷体" panose="02010609060101010101" pitchFamily="49" charset="-122"/>
                <a:ea typeface="楷体" panose="02010609060101010101" pitchFamily="49" charset="-122"/>
                <a:sym typeface="+mn-ea"/>
              </a:rPr>
              <a:t> </a:t>
            </a:r>
            <a:r>
              <a:rPr lang="zh-CN" altLang="en-US" sz="2000" b="1" dirty="0">
                <a:solidFill>
                  <a:srgbClr val="0000FF"/>
                </a:solidFill>
                <a:latin typeface="楷体" panose="02010609060101010101" pitchFamily="49" charset="-122"/>
                <a:ea typeface="楷体" panose="02010609060101010101" pitchFamily="49" charset="-122"/>
                <a:sym typeface="+mn-ea"/>
              </a:rPr>
              <a:t>为报答君王的信任和重用，手操宝剑誓死保卫边疆！</a:t>
            </a:r>
          </a:p>
        </p:txBody>
      </p:sp>
      <p:sp>
        <p:nvSpPr>
          <p:cNvPr id="9" name="TextBox 5"/>
          <p:cNvSpPr txBox="1">
            <a:spLocks noChangeArrowheads="1"/>
          </p:cNvSpPr>
          <p:nvPr/>
        </p:nvSpPr>
        <p:spPr bwMode="auto">
          <a:xfrm>
            <a:off x="250825" y="3644900"/>
            <a:ext cx="8642350" cy="1014413"/>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黄金台</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相传战国时燕昭王在易水东南筑台</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上面放着千金</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用来招揽天下贤士</a:t>
            </a:r>
            <a:r>
              <a:rPr lang="zh-CN" altLang="zh-CN" sz="2000" b="1">
                <a:latin typeface="楷体" pitchFamily="49" charset="-122"/>
                <a:ea typeface="楷体" pitchFamily="49" charset="-122"/>
              </a:rPr>
              <a:t>。 </a:t>
            </a:r>
            <a:r>
              <a:rPr lang="en-US" altLang="zh-CN" sz="2000" b="1">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玉龙</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指宝剑。传说晋代雷焕曾得玉匣</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内藏二剑</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后入水化为龙。</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君</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君王。</a:t>
            </a:r>
            <a:endParaRPr lang="zh-CN" altLang="en-US" sz="2000">
              <a:latin typeface="楷体" pitchFamily="49" charset="-122"/>
              <a:ea typeface="楷体" pitchFamily="49" charset="-122"/>
            </a:endParaRPr>
          </a:p>
        </p:txBody>
      </p:sp>
      <p:grpSp>
        <p:nvGrpSpPr>
          <p:cNvPr id="73733" name="组合 15"/>
          <p:cNvGrpSpPr>
            <a:grpSpLocks/>
          </p:cNvGrpSpPr>
          <p:nvPr/>
        </p:nvGrpSpPr>
        <p:grpSpPr bwMode="auto">
          <a:xfrm>
            <a:off x="44450" y="-39688"/>
            <a:ext cx="2006600" cy="522288"/>
            <a:chOff x="70" y="-63"/>
            <a:chExt cx="3160" cy="824"/>
          </a:xfrm>
        </p:grpSpPr>
        <p:sp>
          <p:nvSpPr>
            <p:cNvPr id="7373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2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文本框 103"/>
          <p:cNvSpPr txBox="1">
            <a:spLocks noChangeArrowheads="1"/>
          </p:cNvSpPr>
          <p:nvPr/>
        </p:nvSpPr>
        <p:spPr bwMode="auto">
          <a:xfrm>
            <a:off x="417513" y="439738"/>
            <a:ext cx="7323137" cy="492125"/>
          </a:xfrm>
          <a:prstGeom prst="rect">
            <a:avLst/>
          </a:prstGeom>
          <a:noFill/>
          <a:ln w="9525">
            <a:noFill/>
            <a:miter lim="800000"/>
            <a:headEnd/>
            <a:tailEnd/>
          </a:ln>
        </p:spPr>
        <p:txBody>
          <a:bodyPr>
            <a:spAutoFit/>
          </a:bodyPr>
          <a:lstStyle/>
          <a:p>
            <a:r>
              <a:rPr lang="zh-CN" altLang="zh-CN" sz="2600" b="1">
                <a:latin typeface="宋体" charset="-122"/>
              </a:rPr>
              <a:t>首联运用了什么修辞手法</a:t>
            </a:r>
            <a:r>
              <a:rPr lang="zh-CN" altLang="en-US" sz="2600" b="1">
                <a:latin typeface="宋体" charset="-122"/>
              </a:rPr>
              <a:t>？</a:t>
            </a:r>
            <a:r>
              <a:rPr lang="zh-CN" altLang="zh-CN" sz="2600" b="1">
                <a:latin typeface="宋体" charset="-122"/>
              </a:rPr>
              <a:t>作用是什么</a:t>
            </a:r>
            <a:r>
              <a:rPr lang="zh-CN" altLang="en-US" sz="2600" b="1">
                <a:latin typeface="宋体" charset="-122"/>
              </a:rPr>
              <a:t>？</a:t>
            </a:r>
          </a:p>
        </p:txBody>
      </p:sp>
      <p:sp>
        <p:nvSpPr>
          <p:cNvPr id="2" name="文本框 1"/>
          <p:cNvSpPr txBox="1">
            <a:spLocks noChangeArrowheads="1"/>
          </p:cNvSpPr>
          <p:nvPr/>
        </p:nvSpPr>
        <p:spPr bwMode="auto">
          <a:xfrm>
            <a:off x="395288" y="1366838"/>
            <a:ext cx="8424862" cy="892175"/>
          </a:xfrm>
          <a:prstGeom prst="rect">
            <a:avLst/>
          </a:prstGeom>
          <a:solidFill>
            <a:schemeClr val="accent2">
              <a:lumMod val="40000"/>
              <a:lumOff val="60000"/>
            </a:schemeClr>
          </a:solidFill>
          <a:ln>
            <a:noFill/>
          </a:ln>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hangingPunct="1">
              <a:defRPr/>
            </a:pPr>
            <a:r>
              <a:rPr lang="en-US" altLang="zh-CN" sz="2600" b="1" dirty="0" smtClean="0">
                <a:latin typeface="楷体" panose="02010609060101010101" pitchFamily="49" charset="-122"/>
                <a:ea typeface="楷体" panose="02010609060101010101" pitchFamily="49" charset="-122"/>
              </a:rPr>
              <a:t>    </a:t>
            </a:r>
            <a:r>
              <a:rPr lang="zh-CN" altLang="zh-CN" sz="2600" b="1" dirty="0" smtClean="0">
                <a:latin typeface="楷体" panose="02010609060101010101" pitchFamily="49" charset="-122"/>
                <a:ea typeface="楷体" panose="02010609060101010101" pitchFamily="49" charset="-122"/>
              </a:rPr>
              <a:t>首</a:t>
            </a:r>
            <a:r>
              <a:rPr lang="zh-CN" altLang="zh-CN" sz="2600" b="1" dirty="0">
                <a:latin typeface="楷体" panose="02010609060101010101" pitchFamily="49" charset="-122"/>
                <a:ea typeface="楷体" panose="02010609060101010101" pitchFamily="49" charset="-122"/>
              </a:rPr>
              <a:t>联用比喻和夸张的</a:t>
            </a:r>
            <a:r>
              <a:rPr lang="zh-CN" altLang="zh-CN" sz="2600" b="1" dirty="0" smtClean="0">
                <a:latin typeface="楷体" panose="02010609060101010101" pitchFamily="49" charset="-122"/>
                <a:ea typeface="楷体" panose="02010609060101010101" pitchFamily="49" charset="-122"/>
              </a:rPr>
              <a:t>手法</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渲染</a:t>
            </a:r>
            <a:r>
              <a:rPr lang="zh-CN" altLang="zh-CN" sz="2600" b="1" dirty="0">
                <a:latin typeface="楷体" panose="02010609060101010101" pitchFamily="49" charset="-122"/>
                <a:ea typeface="楷体" panose="02010609060101010101" pitchFamily="49" charset="-122"/>
              </a:rPr>
              <a:t>敌军兵临城下的紧张气氛和危急形势。</a:t>
            </a:r>
            <a:endParaRPr lang="zh-CN" altLang="en-US" sz="2600" b="1" dirty="0">
              <a:latin typeface="楷体" panose="02010609060101010101" pitchFamily="49" charset="-122"/>
              <a:ea typeface="楷体" panose="02010609060101010101" pitchFamily="49" charset="-122"/>
            </a:endParaRPr>
          </a:p>
        </p:txBody>
      </p:sp>
      <p:grpSp>
        <p:nvGrpSpPr>
          <p:cNvPr id="74755" name="组合 15"/>
          <p:cNvGrpSpPr>
            <a:grpSpLocks/>
          </p:cNvGrpSpPr>
          <p:nvPr/>
        </p:nvGrpSpPr>
        <p:grpSpPr bwMode="auto">
          <a:xfrm>
            <a:off x="44450" y="-39688"/>
            <a:ext cx="2006600" cy="522288"/>
            <a:chOff x="70" y="-63"/>
            <a:chExt cx="3160" cy="824"/>
          </a:xfrm>
        </p:grpSpPr>
        <p:sp>
          <p:nvSpPr>
            <p:cNvPr id="7476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文本框 103"/>
          <p:cNvSpPr txBox="1">
            <a:spLocks noChangeArrowheads="1"/>
          </p:cNvSpPr>
          <p:nvPr/>
        </p:nvSpPr>
        <p:spPr bwMode="auto">
          <a:xfrm>
            <a:off x="417513" y="2265363"/>
            <a:ext cx="6080125" cy="492125"/>
          </a:xfrm>
          <a:prstGeom prst="rect">
            <a:avLst/>
          </a:prstGeom>
          <a:noFill/>
          <a:ln w="9525">
            <a:noFill/>
            <a:miter lim="800000"/>
            <a:headEnd/>
            <a:tailEnd/>
          </a:ln>
        </p:spPr>
        <p:txBody>
          <a:bodyPr>
            <a:spAutoFit/>
          </a:bodyPr>
          <a:lstStyle/>
          <a:p>
            <a:r>
              <a:rPr lang="zh-CN" altLang="zh-CN" sz="2600" b="1">
                <a:latin typeface="宋体" charset="-122"/>
              </a:rPr>
              <a:t>颔联是从什么角度来描写战争的</a:t>
            </a:r>
            <a:r>
              <a:rPr lang="zh-CN" altLang="en-US" sz="2600" b="1">
                <a:latin typeface="宋体" charset="-122"/>
              </a:rPr>
              <a:t>？</a:t>
            </a:r>
          </a:p>
        </p:txBody>
      </p:sp>
      <p:sp>
        <p:nvSpPr>
          <p:cNvPr id="13" name="文本框 1"/>
          <p:cNvSpPr txBox="1">
            <a:spLocks noChangeArrowheads="1"/>
          </p:cNvSpPr>
          <p:nvPr/>
        </p:nvSpPr>
        <p:spPr bwMode="auto">
          <a:xfrm>
            <a:off x="395288" y="3255963"/>
            <a:ext cx="8424862" cy="1692275"/>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600" b="1" dirty="0" smtClean="0">
                <a:latin typeface="楷体" panose="02010609060101010101" pitchFamily="49" charset="-122"/>
                <a:ea typeface="楷体" panose="02010609060101010101" pitchFamily="49" charset="-122"/>
              </a:rPr>
              <a:t>    </a:t>
            </a:r>
            <a:r>
              <a:rPr lang="zh-CN" altLang="zh-CN" sz="2600" b="1" dirty="0" smtClean="0">
                <a:latin typeface="楷体" panose="02010609060101010101" pitchFamily="49" charset="-122"/>
                <a:ea typeface="楷体" panose="02010609060101010101" pitchFamily="49" charset="-122"/>
              </a:rPr>
              <a:t>作者</a:t>
            </a:r>
            <a:r>
              <a:rPr lang="zh-CN" altLang="zh-CN" sz="2600" b="1" dirty="0">
                <a:latin typeface="楷体" panose="02010609060101010101" pitchFamily="49" charset="-122"/>
                <a:ea typeface="楷体" panose="02010609060101010101" pitchFamily="49" charset="-122"/>
              </a:rPr>
              <a:t>没有从正面描绘两军短兵相接、兵刃交加的厮杀</a:t>
            </a:r>
            <a:r>
              <a:rPr lang="zh-CN" altLang="zh-CN" sz="2600" b="1" dirty="0" smtClean="0">
                <a:latin typeface="楷体" panose="02010609060101010101" pitchFamily="49" charset="-122"/>
                <a:ea typeface="楷体" panose="02010609060101010101" pitchFamily="49" charset="-122"/>
              </a:rPr>
              <a:t>场面</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而是</a:t>
            </a:r>
            <a:r>
              <a:rPr lang="zh-CN" altLang="zh-CN" sz="2600" b="1" dirty="0">
                <a:latin typeface="楷体" panose="02010609060101010101" pitchFamily="49" charset="-122"/>
                <a:ea typeface="楷体" panose="02010609060101010101" pitchFamily="49" charset="-122"/>
              </a:rPr>
              <a:t>从</a:t>
            </a:r>
            <a:r>
              <a:rPr lang="zh-CN" altLang="zh-CN" sz="2600" b="1" dirty="0">
                <a:solidFill>
                  <a:srgbClr val="FF0000"/>
                </a:solidFill>
                <a:latin typeface="楷体" panose="02010609060101010101" pitchFamily="49" charset="-122"/>
                <a:ea typeface="楷体" panose="02010609060101010101" pitchFamily="49" charset="-122"/>
              </a:rPr>
              <a:t>听觉和视觉</a:t>
            </a:r>
            <a:r>
              <a:rPr lang="zh-CN" altLang="zh-CN" sz="2600" b="1" dirty="0">
                <a:latin typeface="楷体" panose="02010609060101010101" pitchFamily="49" charset="-122"/>
                <a:ea typeface="楷体" panose="02010609060101010101" pitchFamily="49" charset="-122"/>
              </a:rPr>
              <a:t>两个方面来写战斗的激烈和悲壮。用呜咽的角声、紫色的</a:t>
            </a:r>
            <a:r>
              <a:rPr lang="zh-CN" altLang="zh-CN" sz="2600" b="1" dirty="0" smtClean="0">
                <a:latin typeface="楷体" panose="02010609060101010101" pitchFamily="49" charset="-122"/>
                <a:ea typeface="楷体" panose="02010609060101010101" pitchFamily="49" charset="-122"/>
              </a:rPr>
              <a:t>血迹</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渲染</a:t>
            </a:r>
            <a:r>
              <a:rPr lang="zh-CN" altLang="zh-CN" sz="2600" b="1" dirty="0">
                <a:latin typeface="楷体" panose="02010609060101010101" pitchFamily="49" charset="-122"/>
                <a:ea typeface="楷体" panose="02010609060101010101" pitchFamily="49" charset="-122"/>
              </a:rPr>
              <a:t>悲壮惨烈的</a:t>
            </a:r>
            <a:r>
              <a:rPr lang="zh-CN" altLang="zh-CN" sz="2600" b="1" dirty="0" smtClean="0">
                <a:latin typeface="楷体" panose="02010609060101010101" pitchFamily="49" charset="-122"/>
                <a:ea typeface="楷体" panose="02010609060101010101" pitchFamily="49" charset="-122"/>
              </a:rPr>
              <a:t>气氛</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写出</a:t>
            </a:r>
            <a:r>
              <a:rPr lang="zh-CN" altLang="zh-CN" sz="2600" b="1" dirty="0">
                <a:latin typeface="楷体" panose="02010609060101010101" pitchFamily="49" charset="-122"/>
                <a:ea typeface="楷体" panose="02010609060101010101" pitchFamily="49" charset="-122"/>
              </a:rPr>
              <a:t>了激战中边塞风光的悲壮之美。</a:t>
            </a:r>
            <a:endParaRPr lang="zh-CN" altLang="en-US" sz="2600" b="1" dirty="0">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1800225" y="842963"/>
            <a:ext cx="5543550" cy="493712"/>
          </a:xfrm>
          <a:prstGeom prst="rect">
            <a:avLst/>
          </a:prstGeom>
          <a:noFill/>
          <a:ln w="9525">
            <a:noFill/>
            <a:miter lim="800000"/>
            <a:headEnd/>
            <a:tailEnd/>
          </a:ln>
        </p:spPr>
        <p:txBody>
          <a:bodyPr wrap="none">
            <a:spAutoFit/>
          </a:bodyPr>
          <a:lstStyle/>
          <a:p>
            <a:pPr algn="dist" eaLnBrk="0" hangingPunct="0"/>
            <a:r>
              <a:rPr lang="zh-CN" altLang="en-US" sz="2600" b="1">
                <a:solidFill>
                  <a:srgbClr val="FF0000"/>
                </a:solidFill>
                <a:latin typeface="楷体" pitchFamily="49" charset="-122"/>
                <a:ea typeface="楷体" pitchFamily="49" charset="-122"/>
                <a:sym typeface="+mn-ea"/>
              </a:rPr>
              <a:t>黑云压城城欲摧，甲光向日金鳞开。</a:t>
            </a:r>
          </a:p>
        </p:txBody>
      </p:sp>
      <p:sp>
        <p:nvSpPr>
          <p:cNvPr id="5" name="矩形 4"/>
          <p:cNvSpPr>
            <a:spLocks noChangeArrowheads="1"/>
          </p:cNvSpPr>
          <p:nvPr/>
        </p:nvSpPr>
        <p:spPr bwMode="auto">
          <a:xfrm>
            <a:off x="1800225" y="2787650"/>
            <a:ext cx="5543550" cy="492125"/>
          </a:xfrm>
          <a:prstGeom prst="rect">
            <a:avLst/>
          </a:prstGeom>
          <a:noFill/>
          <a:ln w="9525">
            <a:noFill/>
            <a:miter lim="800000"/>
            <a:headEnd/>
            <a:tailEnd/>
          </a:ln>
        </p:spPr>
        <p:txBody>
          <a:bodyPr wrap="none">
            <a:spAutoFit/>
          </a:bodyPr>
          <a:lstStyle/>
          <a:p>
            <a:r>
              <a:rPr lang="zh-CN" altLang="en-US" sz="2600" b="1">
                <a:solidFill>
                  <a:srgbClr val="FF0000"/>
                </a:solidFill>
                <a:latin typeface="楷体" pitchFamily="49" charset="-122"/>
                <a:ea typeface="楷体" pitchFamily="49" charset="-122"/>
                <a:sym typeface="+mn-ea"/>
              </a:rPr>
              <a:t>角声满天秋色里，塞上燕脂凝夜紫。</a:t>
            </a:r>
            <a:endParaRPr lang="zh-CN" altLang="en-US" sz="26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13" grpId="0" animBg="1"/>
      <p:bldP spid="3"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文本框 1"/>
          <p:cNvSpPr txBox="1">
            <a:spLocks noChangeArrowheads="1"/>
          </p:cNvSpPr>
          <p:nvPr/>
        </p:nvSpPr>
        <p:spPr bwMode="auto">
          <a:xfrm>
            <a:off x="485775" y="700088"/>
            <a:ext cx="8189913" cy="952500"/>
          </a:xfrm>
          <a:prstGeom prst="rect">
            <a:avLst/>
          </a:prstGeom>
          <a:noFill/>
          <a:ln w="9525">
            <a:noFill/>
            <a:miter lim="800000"/>
            <a:headEnd/>
            <a:tailEnd/>
          </a:ln>
        </p:spPr>
        <p:txBody>
          <a:bodyPr>
            <a:spAutoFit/>
          </a:bodyPr>
          <a:lstStyle/>
          <a:p>
            <a:r>
              <a:rPr lang="zh-CN" altLang="en-US" sz="2800" b="1" noProof="1">
                <a:solidFill>
                  <a:srgbClr val="000000"/>
                </a:solidFill>
                <a:latin typeface="宋体" charset="-122"/>
                <a:sym typeface="+mn-ea"/>
              </a:rPr>
              <a:t>    请设想“半卷红旗”是怎样的景象，作者捕捉这个景象入诗想要表现什么</a:t>
            </a:r>
            <a:r>
              <a:rPr lang="zh-CN" sz="2800" b="1" noProof="1">
                <a:solidFill>
                  <a:srgbClr val="000000"/>
                </a:solidFill>
                <a:latin typeface="宋体" charset="-122"/>
                <a:sym typeface="+mn-ea"/>
              </a:rPr>
              <a:t>？ </a:t>
            </a:r>
          </a:p>
        </p:txBody>
      </p:sp>
      <p:sp>
        <p:nvSpPr>
          <p:cNvPr id="3" name="文本框 2"/>
          <p:cNvSpPr txBox="1">
            <a:spLocks noChangeArrowheads="1"/>
          </p:cNvSpPr>
          <p:nvPr/>
        </p:nvSpPr>
        <p:spPr bwMode="auto">
          <a:xfrm>
            <a:off x="377825" y="1865313"/>
            <a:ext cx="8442325" cy="2032000"/>
          </a:xfrm>
          <a:prstGeom prst="rect">
            <a:avLst/>
          </a:prstGeom>
          <a:noFill/>
          <a:ln w="9525">
            <a:noFill/>
            <a:miter lim="800000"/>
            <a:headEnd/>
            <a:tailEnd/>
          </a:ln>
        </p:spPr>
        <p:txBody>
          <a:bodyPr>
            <a:spAutoFit/>
          </a:bodyPr>
          <a:lstStyle/>
          <a:p>
            <a:pPr>
              <a:lnSpc>
                <a:spcPct val="150000"/>
              </a:lnSpc>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半卷红旗”是侧面描写战况，一方面风势很大，卷起红旗便于急行军，另一方面高度戒备，不事张扬，把战事的紧张状态凸显出来。 </a:t>
            </a:r>
          </a:p>
        </p:txBody>
      </p:sp>
      <p:grpSp>
        <p:nvGrpSpPr>
          <p:cNvPr id="75779" name="组合 15"/>
          <p:cNvGrpSpPr>
            <a:grpSpLocks/>
          </p:cNvGrpSpPr>
          <p:nvPr/>
        </p:nvGrpSpPr>
        <p:grpSpPr bwMode="auto">
          <a:xfrm>
            <a:off x="44450" y="-39688"/>
            <a:ext cx="2006600" cy="522288"/>
            <a:chOff x="70" y="-63"/>
            <a:chExt cx="3160" cy="824"/>
          </a:xfrm>
        </p:grpSpPr>
        <p:sp>
          <p:nvSpPr>
            <p:cNvPr id="7578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a:spLocks noChangeArrowheads="1"/>
          </p:cNvSpPr>
          <p:nvPr/>
        </p:nvSpPr>
        <p:spPr bwMode="auto">
          <a:xfrm>
            <a:off x="504825" y="1995488"/>
            <a:ext cx="8134350" cy="2160587"/>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defRPr/>
            </a:pPr>
            <a:r>
              <a:rPr lang="en-US" altLang="zh-CN" sz="2800" b="1" dirty="0" smtClean="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临易水”引用荆轲刺秦</a:t>
            </a:r>
            <a:r>
              <a:rPr lang="zh-CN" altLang="en-US" sz="2800" b="1" dirty="0" smtClean="0">
                <a:latin typeface="楷体" panose="02010609060101010101" pitchFamily="49" charset="-122"/>
                <a:ea typeface="楷体" panose="02010609060101010101" pitchFamily="49" charset="-122"/>
              </a:rPr>
              <a:t>王，易</a:t>
            </a:r>
            <a:r>
              <a:rPr lang="zh-CN" altLang="en-US" sz="2800" b="1" dirty="0">
                <a:latin typeface="楷体" panose="02010609060101010101" pitchFamily="49" charset="-122"/>
                <a:ea typeface="楷体" panose="02010609060101010101" pitchFamily="49" charset="-122"/>
              </a:rPr>
              <a:t>水诀别的典故。荆轲在易水边慷慨而</a:t>
            </a:r>
            <a:r>
              <a:rPr lang="zh-CN" altLang="en-US" sz="2800" b="1" dirty="0" smtClean="0">
                <a:latin typeface="楷体" panose="02010609060101010101" pitchFamily="49" charset="-122"/>
                <a:ea typeface="楷体" panose="02010609060101010101" pitchFamily="49" charset="-122"/>
              </a:rPr>
              <a:t>歌：“</a:t>
            </a:r>
            <a:r>
              <a:rPr lang="zh-CN" altLang="en-US" sz="2800" b="1" dirty="0">
                <a:latin typeface="楷体" panose="02010609060101010101" pitchFamily="49" charset="-122"/>
                <a:ea typeface="楷体" panose="02010609060101010101" pitchFamily="49" charset="-122"/>
              </a:rPr>
              <a:t>风萧萧兮易水</a:t>
            </a:r>
            <a:r>
              <a:rPr lang="zh-CN" altLang="en-US" sz="2800" b="1" dirty="0" smtClean="0">
                <a:latin typeface="楷体" panose="02010609060101010101" pitchFamily="49" charset="-122"/>
                <a:ea typeface="楷体" panose="02010609060101010101" pitchFamily="49" charset="-122"/>
              </a:rPr>
              <a:t>寒，壮士</a:t>
            </a:r>
            <a:r>
              <a:rPr lang="zh-CN" altLang="en-US" sz="2800" b="1" dirty="0">
                <a:latin typeface="楷体" panose="02010609060101010101" pitchFamily="49" charset="-122"/>
                <a:ea typeface="楷体" panose="02010609060101010101" pitchFamily="49" charset="-122"/>
              </a:rPr>
              <a:t>一去兮不复还 </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表现将士们</a:t>
            </a:r>
            <a:r>
              <a:rPr lang="zh-CN" altLang="en-US" sz="2800" b="1" dirty="0" smtClean="0">
                <a:latin typeface="楷体" panose="02010609060101010101" pitchFamily="49" charset="-122"/>
                <a:ea typeface="楷体" panose="02010609060101010101" pitchFamily="49" charset="-122"/>
              </a:rPr>
              <a:t>意气风发，勇往直前，无所畏惧，视死如归</a:t>
            </a:r>
            <a:r>
              <a:rPr lang="zh-CN" altLang="en-US" sz="2800" b="1" dirty="0">
                <a:latin typeface="楷体" panose="02010609060101010101" pitchFamily="49" charset="-122"/>
                <a:ea typeface="楷体" panose="02010609060101010101" pitchFamily="49" charset="-122"/>
              </a:rPr>
              <a:t>的豪情。</a:t>
            </a:r>
          </a:p>
        </p:txBody>
      </p:sp>
      <p:sp>
        <p:nvSpPr>
          <p:cNvPr id="76802" name="文本框 3"/>
          <p:cNvSpPr txBox="1">
            <a:spLocks noChangeArrowheads="1"/>
          </p:cNvSpPr>
          <p:nvPr/>
        </p:nvSpPr>
        <p:spPr bwMode="auto">
          <a:xfrm>
            <a:off x="1498600" y="627063"/>
            <a:ext cx="5594350" cy="479425"/>
          </a:xfrm>
          <a:prstGeom prst="rect">
            <a:avLst/>
          </a:prstGeom>
          <a:noFill/>
          <a:ln w="9525">
            <a:noFill/>
            <a:miter lim="800000"/>
            <a:headEnd/>
            <a:tailEnd/>
          </a:ln>
        </p:spPr>
        <p:txBody>
          <a:bodyPr wrap="none">
            <a:spAutoFit/>
          </a:bodyPr>
          <a:lstStyle/>
          <a:p>
            <a:pPr marL="342900" indent="-342900">
              <a:lnSpc>
                <a:spcPct val="90000"/>
              </a:lnSpc>
              <a:spcBef>
                <a:spcPct val="20000"/>
              </a:spcBef>
              <a:buClr>
                <a:schemeClr val="tx2"/>
              </a:buClr>
              <a:buFont typeface="Wingdings" pitchFamily="2" charset="2"/>
              <a:buNone/>
            </a:pPr>
            <a:r>
              <a:rPr lang="zh-CN" altLang="en-US" sz="2800" b="1" noProof="1">
                <a:solidFill>
                  <a:srgbClr val="000000"/>
                </a:solidFill>
                <a:latin typeface="宋体" charset="-122"/>
                <a:sym typeface="+mn-ea"/>
              </a:rPr>
              <a:t>颈联用了哪些典故？有什么作用？</a:t>
            </a:r>
          </a:p>
        </p:txBody>
      </p:sp>
      <p:grpSp>
        <p:nvGrpSpPr>
          <p:cNvPr id="76803" name="组合 15"/>
          <p:cNvGrpSpPr>
            <a:grpSpLocks/>
          </p:cNvGrpSpPr>
          <p:nvPr/>
        </p:nvGrpSpPr>
        <p:grpSpPr bwMode="auto">
          <a:xfrm>
            <a:off x="44450" y="-39688"/>
            <a:ext cx="2006600" cy="522288"/>
            <a:chOff x="70" y="-63"/>
            <a:chExt cx="3160" cy="824"/>
          </a:xfrm>
        </p:grpSpPr>
        <p:sp>
          <p:nvSpPr>
            <p:cNvPr id="76805"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6"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矩形 7"/>
          <p:cNvSpPr>
            <a:spLocks noChangeArrowheads="1"/>
          </p:cNvSpPr>
          <p:nvPr/>
        </p:nvSpPr>
        <p:spPr bwMode="auto">
          <a:xfrm>
            <a:off x="1593850" y="1203325"/>
            <a:ext cx="5956300" cy="523875"/>
          </a:xfrm>
          <a:prstGeom prst="rect">
            <a:avLst/>
          </a:prstGeom>
          <a:noFill/>
          <a:ln w="9525">
            <a:noFill/>
            <a:miter lim="800000"/>
            <a:headEnd/>
            <a:tailEnd/>
          </a:ln>
        </p:spPr>
        <p:txBody>
          <a:bodyPr wrap="none">
            <a:spAutoFit/>
          </a:bodyPr>
          <a:lstStyle/>
          <a:p>
            <a:pPr algn="dist" eaLnBrk="0" hangingPunct="0"/>
            <a:r>
              <a:rPr lang="zh-CN" altLang="en-US" sz="2800" b="1">
                <a:solidFill>
                  <a:srgbClr val="FF0000"/>
                </a:solidFill>
                <a:latin typeface="楷体" pitchFamily="49" charset="-122"/>
                <a:ea typeface="楷体" pitchFamily="49" charset="-122"/>
                <a:sym typeface="+mn-ea"/>
              </a:rPr>
              <a:t>半卷红旗临易水，霜重鼓寒声不起。</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103"/>
          <p:cNvSpPr txBox="1">
            <a:spLocks noChangeArrowheads="1"/>
          </p:cNvSpPr>
          <p:nvPr/>
        </p:nvSpPr>
        <p:spPr bwMode="auto">
          <a:xfrm>
            <a:off x="430213" y="2120900"/>
            <a:ext cx="7377112" cy="522288"/>
          </a:xfrm>
          <a:prstGeom prst="rect">
            <a:avLst/>
          </a:prstGeom>
          <a:noFill/>
          <a:ln w="9525">
            <a:noFill/>
            <a:miter lim="800000"/>
            <a:headEnd/>
            <a:tailEnd/>
          </a:ln>
        </p:spPr>
        <p:txBody>
          <a:bodyPr>
            <a:spAutoFit/>
          </a:bodyPr>
          <a:lstStyle/>
          <a:p>
            <a:r>
              <a:rPr lang="zh-CN" altLang="zh-CN" sz="2800" b="1">
                <a:latin typeface="宋体" charset="-122"/>
              </a:rPr>
              <a:t>赏析“报君黄金台上意</a:t>
            </a:r>
            <a:r>
              <a:rPr lang="zh-CN" altLang="en-US" sz="2800" b="1">
                <a:latin typeface="宋体" charset="-122"/>
              </a:rPr>
              <a:t>，</a:t>
            </a:r>
            <a:r>
              <a:rPr lang="zh-CN" altLang="zh-CN" sz="2800" b="1">
                <a:latin typeface="宋体" charset="-122"/>
              </a:rPr>
              <a:t>提携玉龙为君死”。</a:t>
            </a:r>
            <a:endParaRPr lang="zh-CN" altLang="en-US" sz="2800" b="1">
              <a:latin typeface="宋体" charset="-122"/>
            </a:endParaRPr>
          </a:p>
        </p:txBody>
      </p:sp>
      <p:sp>
        <p:nvSpPr>
          <p:cNvPr id="2" name="文本框 1"/>
          <p:cNvSpPr txBox="1">
            <a:spLocks noChangeArrowheads="1"/>
          </p:cNvSpPr>
          <p:nvPr/>
        </p:nvSpPr>
        <p:spPr bwMode="auto">
          <a:xfrm>
            <a:off x="430213" y="2771775"/>
            <a:ext cx="8462962" cy="1816100"/>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    </a:t>
            </a:r>
            <a:r>
              <a:rPr lang="zh-CN" altLang="zh-CN" sz="2800" b="1">
                <a:solidFill>
                  <a:srgbClr val="FF0000"/>
                </a:solidFill>
                <a:latin typeface="楷体" pitchFamily="49" charset="-122"/>
                <a:ea typeface="楷体" pitchFamily="49" charset="-122"/>
              </a:rPr>
              <a:t>这两句诗活用战国时期燕昭王置千金于黄金台上以招揽贤才的典故</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表现了将士们誓死杀敌、报效朝廷的决心。</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黄金台”引用燕昭王黄金台求天下奇才的典故。表现将士们报效朝廷视死如归的精神。</a:t>
            </a:r>
          </a:p>
        </p:txBody>
      </p:sp>
      <p:grpSp>
        <p:nvGrpSpPr>
          <p:cNvPr id="77827" name="组合 15"/>
          <p:cNvGrpSpPr>
            <a:grpSpLocks/>
          </p:cNvGrpSpPr>
          <p:nvPr/>
        </p:nvGrpSpPr>
        <p:grpSpPr bwMode="auto">
          <a:xfrm>
            <a:off x="44450" y="-39688"/>
            <a:ext cx="2006600" cy="522288"/>
            <a:chOff x="70" y="-63"/>
            <a:chExt cx="3160" cy="824"/>
          </a:xfrm>
        </p:grpSpPr>
        <p:sp>
          <p:nvSpPr>
            <p:cNvPr id="7783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p:cNvSpPr>
            <a:spLocks noChangeArrowheads="1"/>
          </p:cNvSpPr>
          <p:nvPr/>
        </p:nvSpPr>
        <p:spPr bwMode="auto">
          <a:xfrm>
            <a:off x="430213" y="1400175"/>
            <a:ext cx="5957887"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借此自荐，表达自己报效国家的决心。</a:t>
            </a:r>
            <a:endParaRPr lang="en-US" altLang="zh-CN" sz="2800" b="1">
              <a:solidFill>
                <a:srgbClr val="FF0000"/>
              </a:solidFill>
              <a:latin typeface="黑体" pitchFamily="49" charset="-122"/>
              <a:ea typeface="黑体" pitchFamily="49" charset="-122"/>
            </a:endParaRPr>
          </a:p>
        </p:txBody>
      </p:sp>
      <p:sp>
        <p:nvSpPr>
          <p:cNvPr id="77829" name="矩形 3"/>
          <p:cNvSpPr>
            <a:spLocks noChangeArrowheads="1"/>
          </p:cNvSpPr>
          <p:nvPr/>
        </p:nvSpPr>
        <p:spPr bwMode="auto">
          <a:xfrm>
            <a:off x="430213" y="681038"/>
            <a:ext cx="4852987" cy="522287"/>
          </a:xfrm>
          <a:prstGeom prst="rect">
            <a:avLst/>
          </a:prstGeom>
          <a:noFill/>
          <a:ln w="9525">
            <a:noFill/>
            <a:miter lim="800000"/>
            <a:headEnd/>
            <a:tailEnd/>
          </a:ln>
        </p:spPr>
        <p:txBody>
          <a:bodyPr wrap="none">
            <a:spAutoFit/>
          </a:bodyPr>
          <a:lstStyle/>
          <a:p>
            <a:r>
              <a:rPr lang="zh-CN" altLang="en-US" sz="2800" b="1">
                <a:solidFill>
                  <a:srgbClr val="000000"/>
                </a:solidFill>
                <a:latin typeface="宋体" charset="-122"/>
              </a:rPr>
              <a:t>作者写这首诗的用意是什么？</a:t>
            </a:r>
            <a:endParaRPr lang="en-US" altLang="zh-CN" sz="2800" b="1">
              <a:solidFill>
                <a:srgbClr val="000000"/>
              </a:solidFill>
              <a:latin typeface="宋体"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9154"/>
                                        </p:tgtEl>
                                        <p:attrNameLst>
                                          <p:attrName>style.visibility</p:attrName>
                                        </p:attrNameLst>
                                      </p:cBhvr>
                                      <p:to>
                                        <p:strVal val="visible"/>
                                      </p:to>
                                    </p:set>
                                    <p:animEffect transition="in" filter="randombar(horizontal)">
                                      <p:cBhvr>
                                        <p:cTn id="12" dur="500"/>
                                        <p:tgtEl>
                                          <p:spTgt spid="4915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1"/>
          <p:cNvSpPr txBox="1">
            <a:spLocks noChangeArrowheads="1"/>
          </p:cNvSpPr>
          <p:nvPr/>
        </p:nvSpPr>
        <p:spPr bwMode="auto">
          <a:xfrm>
            <a:off x="685800" y="1843088"/>
            <a:ext cx="693738" cy="706437"/>
          </a:xfrm>
          <a:prstGeom prst="rect">
            <a:avLst/>
          </a:prstGeom>
          <a:noFill/>
          <a:ln w="9525">
            <a:noFill/>
            <a:miter lim="800000"/>
            <a:headEnd/>
            <a:tailEnd/>
          </a:ln>
        </p:spPr>
        <p:txBody>
          <a:bodyPr wrap="none">
            <a:spAutoFit/>
          </a:bodyPr>
          <a:lstStyle/>
          <a:p>
            <a:r>
              <a:rPr lang="zh-CN" altLang="zh-CN" sz="4000" u="sng">
                <a:solidFill>
                  <a:srgbClr val="FF0000"/>
                </a:solidFill>
                <a:latin typeface="楷体" pitchFamily="49" charset="-122"/>
                <a:ea typeface="楷体" pitchFamily="49" charset="-122"/>
              </a:rPr>
              <a:t>喧</a:t>
            </a:r>
          </a:p>
        </p:txBody>
      </p:sp>
      <p:sp>
        <p:nvSpPr>
          <p:cNvPr id="40962" name="文本框 2"/>
          <p:cNvSpPr txBox="1">
            <a:spLocks noChangeArrowheads="1"/>
          </p:cNvSpPr>
          <p:nvPr/>
        </p:nvSpPr>
        <p:spPr bwMode="auto">
          <a:xfrm>
            <a:off x="4478338" y="1843088"/>
            <a:ext cx="693737" cy="706437"/>
          </a:xfrm>
          <a:prstGeom prst="rect">
            <a:avLst/>
          </a:prstGeom>
          <a:noFill/>
          <a:ln w="9525">
            <a:noFill/>
            <a:miter lim="800000"/>
            <a:headEnd/>
            <a:tailEnd/>
          </a:ln>
        </p:spPr>
        <p:txBody>
          <a:bodyPr wrap="none">
            <a:spAutoFit/>
          </a:bodyPr>
          <a:lstStyle/>
          <a:p>
            <a:r>
              <a:rPr lang="zh-CN" altLang="zh-CN" sz="4000" u="sng">
                <a:solidFill>
                  <a:srgbClr val="FF0000"/>
                </a:solidFill>
                <a:latin typeface="楷体" pitchFamily="49" charset="-122"/>
                <a:ea typeface="楷体" pitchFamily="49" charset="-122"/>
              </a:rPr>
              <a:t>戟</a:t>
            </a:r>
          </a:p>
        </p:txBody>
      </p:sp>
      <p:sp>
        <p:nvSpPr>
          <p:cNvPr id="40963" name="文本框 3"/>
          <p:cNvSpPr txBox="1">
            <a:spLocks noChangeArrowheads="1"/>
          </p:cNvSpPr>
          <p:nvPr/>
        </p:nvSpPr>
        <p:spPr bwMode="auto">
          <a:xfrm>
            <a:off x="4429125" y="3497263"/>
            <a:ext cx="692150" cy="706437"/>
          </a:xfrm>
          <a:prstGeom prst="rect">
            <a:avLst/>
          </a:prstGeom>
          <a:noFill/>
          <a:ln w="9525">
            <a:noFill/>
            <a:miter lim="800000"/>
            <a:headEnd/>
            <a:tailEnd/>
          </a:ln>
        </p:spPr>
        <p:txBody>
          <a:bodyPr wrap="none">
            <a:spAutoFit/>
          </a:bodyPr>
          <a:lstStyle/>
          <a:p>
            <a:r>
              <a:rPr lang="zh-CN" altLang="zh-CN" sz="4000" u="sng">
                <a:solidFill>
                  <a:srgbClr val="FF0000"/>
                </a:solidFill>
                <a:latin typeface="楷体" pitchFamily="49" charset="-122"/>
                <a:ea typeface="楷体" pitchFamily="49" charset="-122"/>
              </a:rPr>
              <a:t>谩</a:t>
            </a:r>
          </a:p>
        </p:txBody>
      </p:sp>
      <p:sp>
        <p:nvSpPr>
          <p:cNvPr id="40964" name="文本框 4"/>
          <p:cNvSpPr txBox="1">
            <a:spLocks noChangeArrowheads="1"/>
          </p:cNvSpPr>
          <p:nvPr/>
        </p:nvSpPr>
        <p:spPr bwMode="auto">
          <a:xfrm>
            <a:off x="5849938" y="1843088"/>
            <a:ext cx="692150" cy="706437"/>
          </a:xfrm>
          <a:prstGeom prst="rect">
            <a:avLst/>
          </a:prstGeom>
          <a:noFill/>
          <a:ln w="9525">
            <a:noFill/>
            <a:miter lim="800000"/>
            <a:headEnd/>
            <a:tailEnd/>
          </a:ln>
        </p:spPr>
        <p:txBody>
          <a:bodyPr wrap="none">
            <a:spAutoFit/>
          </a:bodyPr>
          <a:lstStyle/>
          <a:p>
            <a:r>
              <a:rPr lang="zh-CN" altLang="en-US" sz="4000" u="sng">
                <a:solidFill>
                  <a:srgbClr val="FF0000"/>
                </a:solidFill>
                <a:latin typeface="楷体" pitchFamily="49" charset="-122"/>
                <a:ea typeface="楷体" pitchFamily="49" charset="-122"/>
                <a:sym typeface="微软雅黑" pitchFamily="34" charset="-122"/>
              </a:rPr>
              <a:t>搔</a:t>
            </a:r>
          </a:p>
        </p:txBody>
      </p:sp>
      <p:sp>
        <p:nvSpPr>
          <p:cNvPr id="40965" name="文本框 5"/>
          <p:cNvSpPr txBox="1">
            <a:spLocks noChangeArrowheads="1"/>
          </p:cNvSpPr>
          <p:nvPr/>
        </p:nvSpPr>
        <p:spPr bwMode="auto">
          <a:xfrm>
            <a:off x="7464425" y="1843088"/>
            <a:ext cx="693738" cy="706437"/>
          </a:xfrm>
          <a:prstGeom prst="rect">
            <a:avLst/>
          </a:prstGeom>
          <a:noFill/>
          <a:ln w="9525">
            <a:noFill/>
            <a:miter lim="800000"/>
            <a:headEnd/>
            <a:tailEnd/>
          </a:ln>
        </p:spPr>
        <p:txBody>
          <a:bodyPr wrap="none">
            <a:spAutoFit/>
          </a:bodyPr>
          <a:lstStyle/>
          <a:p>
            <a:r>
              <a:rPr lang="zh-CN" altLang="en-US" sz="4000" u="sng">
                <a:solidFill>
                  <a:srgbClr val="FF0000"/>
                </a:solidFill>
                <a:latin typeface="楷体" pitchFamily="49" charset="-122"/>
                <a:ea typeface="楷体" pitchFamily="49" charset="-122"/>
                <a:sym typeface="微软雅黑" pitchFamily="34" charset="-122"/>
              </a:rPr>
              <a:t>簪</a:t>
            </a:r>
          </a:p>
        </p:txBody>
      </p:sp>
      <p:sp>
        <p:nvSpPr>
          <p:cNvPr id="40966" name="文本框 6"/>
          <p:cNvSpPr txBox="1">
            <a:spLocks noChangeArrowheads="1"/>
          </p:cNvSpPr>
          <p:nvPr/>
        </p:nvSpPr>
        <p:spPr bwMode="auto">
          <a:xfrm>
            <a:off x="2190750" y="1843088"/>
            <a:ext cx="693738" cy="706437"/>
          </a:xfrm>
          <a:prstGeom prst="rect">
            <a:avLst/>
          </a:prstGeom>
          <a:noFill/>
          <a:ln w="9525">
            <a:noFill/>
            <a:miter lim="800000"/>
            <a:headEnd/>
            <a:tailEnd/>
          </a:ln>
        </p:spPr>
        <p:txBody>
          <a:bodyPr wrap="none">
            <a:spAutoFit/>
          </a:bodyPr>
          <a:lstStyle/>
          <a:p>
            <a:r>
              <a:rPr lang="zh-CN" altLang="en-US" sz="4000" u="sng">
                <a:solidFill>
                  <a:srgbClr val="FF0000"/>
                </a:solidFill>
                <a:latin typeface="楷体" pitchFamily="49" charset="-122"/>
                <a:ea typeface="楷体" pitchFamily="49" charset="-122"/>
                <a:sym typeface="微软雅黑" pitchFamily="34" charset="-122"/>
              </a:rPr>
              <a:t>浑</a:t>
            </a:r>
          </a:p>
        </p:txBody>
      </p:sp>
      <p:sp>
        <p:nvSpPr>
          <p:cNvPr id="8" name="文本框 7"/>
          <p:cNvSpPr txBox="1">
            <a:spLocks noChangeArrowheads="1"/>
          </p:cNvSpPr>
          <p:nvPr/>
        </p:nvSpPr>
        <p:spPr bwMode="auto">
          <a:xfrm>
            <a:off x="4532313" y="1471613"/>
            <a:ext cx="463550"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rPr>
              <a:t>jǐ</a:t>
            </a:r>
          </a:p>
        </p:txBody>
      </p:sp>
      <p:sp>
        <p:nvSpPr>
          <p:cNvPr id="9" name="文本框 8"/>
          <p:cNvSpPr txBox="1">
            <a:spLocks noChangeArrowheads="1"/>
          </p:cNvSpPr>
          <p:nvPr/>
        </p:nvSpPr>
        <p:spPr bwMode="auto">
          <a:xfrm>
            <a:off x="4414838" y="3036888"/>
            <a:ext cx="938212"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rPr>
              <a:t>màn</a:t>
            </a:r>
          </a:p>
        </p:txBody>
      </p:sp>
      <p:sp>
        <p:nvSpPr>
          <p:cNvPr id="40969" name="文本框 9"/>
          <p:cNvSpPr txBox="1">
            <a:spLocks noChangeArrowheads="1"/>
          </p:cNvSpPr>
          <p:nvPr/>
        </p:nvSpPr>
        <p:spPr bwMode="auto">
          <a:xfrm>
            <a:off x="649288" y="3497263"/>
            <a:ext cx="1258887" cy="708025"/>
          </a:xfrm>
          <a:prstGeom prst="rect">
            <a:avLst/>
          </a:prstGeom>
          <a:noFill/>
          <a:ln w="9525">
            <a:noFill/>
            <a:miter lim="800000"/>
            <a:headEnd/>
            <a:tailEnd/>
          </a:ln>
        </p:spPr>
        <p:txBody>
          <a:bodyPr>
            <a:spAutoFit/>
          </a:bodyPr>
          <a:lstStyle/>
          <a:p>
            <a:r>
              <a:rPr lang="zh-CN" altLang="en-US" sz="4000" u="sng">
                <a:solidFill>
                  <a:srgbClr val="FF0000"/>
                </a:solidFill>
                <a:latin typeface="楷体" pitchFamily="49" charset="-122"/>
                <a:ea typeface="楷体" pitchFamily="49" charset="-122"/>
                <a:sym typeface="微软雅黑" pitchFamily="34" charset="-122"/>
              </a:rPr>
              <a:t>提携    </a:t>
            </a:r>
          </a:p>
        </p:txBody>
      </p:sp>
      <p:sp>
        <p:nvSpPr>
          <p:cNvPr id="40970" name="文本框 10"/>
          <p:cNvSpPr txBox="1">
            <a:spLocks noChangeArrowheads="1"/>
          </p:cNvSpPr>
          <p:nvPr/>
        </p:nvSpPr>
        <p:spPr bwMode="auto">
          <a:xfrm>
            <a:off x="2268538" y="3497263"/>
            <a:ext cx="696912" cy="708025"/>
          </a:xfrm>
          <a:prstGeom prst="rect">
            <a:avLst/>
          </a:prstGeom>
          <a:noFill/>
          <a:ln w="9525">
            <a:noFill/>
            <a:miter lim="800000"/>
            <a:headEnd/>
            <a:tailEnd/>
          </a:ln>
        </p:spPr>
        <p:txBody>
          <a:bodyPr wrap="none">
            <a:spAutoFit/>
          </a:bodyPr>
          <a:lstStyle/>
          <a:p>
            <a:r>
              <a:rPr lang="zh-CN" altLang="en-US" sz="4000" u="sng">
                <a:solidFill>
                  <a:srgbClr val="FF0000"/>
                </a:solidFill>
                <a:latin typeface="楷体" pitchFamily="49" charset="-122"/>
                <a:ea typeface="楷体" pitchFamily="49" charset="-122"/>
                <a:sym typeface="微软雅黑" pitchFamily="34" charset="-122"/>
              </a:rPr>
              <a:t>燕</a:t>
            </a:r>
            <a:endParaRPr lang="zh-CN" altLang="en-US" sz="4000" u="sng">
              <a:latin typeface="楷体" pitchFamily="49" charset="-122"/>
              <a:ea typeface="楷体" pitchFamily="49" charset="-122"/>
              <a:sym typeface="微软雅黑" pitchFamily="34" charset="-122"/>
            </a:endParaRPr>
          </a:p>
        </p:txBody>
      </p:sp>
      <p:sp>
        <p:nvSpPr>
          <p:cNvPr id="40971" name="文本框 11"/>
          <p:cNvSpPr txBox="1">
            <a:spLocks noChangeArrowheads="1"/>
          </p:cNvSpPr>
          <p:nvPr/>
        </p:nvSpPr>
        <p:spPr bwMode="auto">
          <a:xfrm>
            <a:off x="7566025" y="3497263"/>
            <a:ext cx="693738" cy="706437"/>
          </a:xfrm>
          <a:prstGeom prst="rect">
            <a:avLst/>
          </a:prstGeom>
          <a:noFill/>
          <a:ln w="9525">
            <a:noFill/>
            <a:miter lim="800000"/>
            <a:headEnd/>
            <a:tailEnd/>
          </a:ln>
        </p:spPr>
        <p:txBody>
          <a:bodyPr wrap="none">
            <a:spAutoFit/>
          </a:bodyPr>
          <a:lstStyle/>
          <a:p>
            <a:r>
              <a:rPr lang="zh-CN" altLang="en-US" sz="4000" u="sng">
                <a:solidFill>
                  <a:srgbClr val="FF0000"/>
                </a:solidFill>
                <a:latin typeface="楷体" pitchFamily="49" charset="-122"/>
                <a:ea typeface="楷体" pitchFamily="49" charset="-122"/>
                <a:sym typeface="微软雅黑" pitchFamily="34" charset="-122"/>
              </a:rPr>
              <a:t>嗟</a:t>
            </a:r>
          </a:p>
        </p:txBody>
      </p:sp>
      <p:sp>
        <p:nvSpPr>
          <p:cNvPr id="40972" name="文本框 12"/>
          <p:cNvSpPr txBox="1">
            <a:spLocks noChangeArrowheads="1"/>
          </p:cNvSpPr>
          <p:nvPr/>
        </p:nvSpPr>
        <p:spPr bwMode="auto">
          <a:xfrm>
            <a:off x="5762625" y="3497263"/>
            <a:ext cx="1203325" cy="706437"/>
          </a:xfrm>
          <a:prstGeom prst="rect">
            <a:avLst/>
          </a:prstGeom>
          <a:noFill/>
          <a:ln w="9525">
            <a:noFill/>
            <a:miter lim="800000"/>
            <a:headEnd/>
            <a:tailEnd/>
          </a:ln>
        </p:spPr>
        <p:txBody>
          <a:bodyPr wrap="none">
            <a:spAutoFit/>
          </a:bodyPr>
          <a:lstStyle/>
          <a:p>
            <a:r>
              <a:rPr lang="zh-CN" altLang="en-US" sz="4000" u="sng">
                <a:solidFill>
                  <a:srgbClr val="FF0000"/>
                </a:solidFill>
                <a:latin typeface="楷体" pitchFamily="49" charset="-122"/>
                <a:ea typeface="楷体" pitchFamily="49" charset="-122"/>
                <a:sym typeface="微软雅黑" pitchFamily="34" charset="-122"/>
              </a:rPr>
              <a:t>殷勤</a:t>
            </a:r>
          </a:p>
        </p:txBody>
      </p:sp>
      <p:sp>
        <p:nvSpPr>
          <p:cNvPr id="14" name="文本框 13"/>
          <p:cNvSpPr txBox="1">
            <a:spLocks noChangeArrowheads="1"/>
          </p:cNvSpPr>
          <p:nvPr/>
        </p:nvSpPr>
        <p:spPr bwMode="auto">
          <a:xfrm>
            <a:off x="685800" y="1471613"/>
            <a:ext cx="1004888"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xuān</a:t>
            </a:r>
          </a:p>
        </p:txBody>
      </p:sp>
      <p:sp>
        <p:nvSpPr>
          <p:cNvPr id="15" name="文本框 14"/>
          <p:cNvSpPr txBox="1">
            <a:spLocks noChangeArrowheads="1"/>
          </p:cNvSpPr>
          <p:nvPr/>
        </p:nvSpPr>
        <p:spPr bwMode="auto">
          <a:xfrm>
            <a:off x="2243138" y="1471613"/>
            <a:ext cx="806450"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h</a:t>
            </a:r>
            <a:r>
              <a:rPr lang="en-US" altLang="zh-CN" sz="2800">
                <a:latin typeface="汉语拼音" pitchFamily="34" charset="0"/>
                <a:ea typeface="黑体" pitchFamily="49" charset="-122"/>
                <a:cs typeface="汉语拼音" pitchFamily="34" charset="0"/>
                <a:sym typeface="微软雅黑" pitchFamily="34" charset="-122"/>
              </a:rPr>
              <a:t>ú</a:t>
            </a:r>
            <a:r>
              <a:rPr lang="en-US" altLang="zh-CN" sz="2800">
                <a:latin typeface="汉语拼音" pitchFamily="34" charset="0"/>
                <a:ea typeface="楷体" pitchFamily="49" charset="-122"/>
                <a:cs typeface="汉语拼音" pitchFamily="34" charset="0"/>
                <a:sym typeface="微软雅黑" pitchFamily="34" charset="-122"/>
              </a:rPr>
              <a:t>n</a:t>
            </a:r>
          </a:p>
        </p:txBody>
      </p:sp>
      <p:sp>
        <p:nvSpPr>
          <p:cNvPr id="16" name="文本框 15"/>
          <p:cNvSpPr txBox="1">
            <a:spLocks noChangeArrowheads="1"/>
          </p:cNvSpPr>
          <p:nvPr/>
        </p:nvSpPr>
        <p:spPr bwMode="auto">
          <a:xfrm>
            <a:off x="5849938" y="1471613"/>
            <a:ext cx="766762"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sāo</a:t>
            </a:r>
          </a:p>
        </p:txBody>
      </p:sp>
      <p:sp>
        <p:nvSpPr>
          <p:cNvPr id="17" name="文本框 16"/>
          <p:cNvSpPr txBox="1">
            <a:spLocks noChangeArrowheads="1"/>
          </p:cNvSpPr>
          <p:nvPr/>
        </p:nvSpPr>
        <p:spPr bwMode="auto">
          <a:xfrm>
            <a:off x="7464425" y="1471613"/>
            <a:ext cx="804863"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zān</a:t>
            </a:r>
          </a:p>
        </p:txBody>
      </p:sp>
      <p:sp>
        <p:nvSpPr>
          <p:cNvPr id="18" name="文本框 17"/>
          <p:cNvSpPr txBox="1">
            <a:spLocks noChangeArrowheads="1"/>
          </p:cNvSpPr>
          <p:nvPr/>
        </p:nvSpPr>
        <p:spPr bwMode="auto">
          <a:xfrm>
            <a:off x="768350" y="3028950"/>
            <a:ext cx="995363"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tí xié</a:t>
            </a:r>
          </a:p>
        </p:txBody>
      </p:sp>
      <p:sp>
        <p:nvSpPr>
          <p:cNvPr id="19" name="文本框 18"/>
          <p:cNvSpPr txBox="1">
            <a:spLocks noChangeArrowheads="1"/>
          </p:cNvSpPr>
          <p:nvPr/>
        </p:nvSpPr>
        <p:spPr bwMode="auto">
          <a:xfrm>
            <a:off x="2162175" y="3036888"/>
            <a:ext cx="915988"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yān </a:t>
            </a:r>
          </a:p>
        </p:txBody>
      </p:sp>
      <p:sp>
        <p:nvSpPr>
          <p:cNvPr id="20" name="文本框 19"/>
          <p:cNvSpPr txBox="1">
            <a:spLocks noChangeArrowheads="1"/>
          </p:cNvSpPr>
          <p:nvPr/>
        </p:nvSpPr>
        <p:spPr bwMode="auto">
          <a:xfrm>
            <a:off x="5718175" y="3036888"/>
            <a:ext cx="1295400"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yīn qín</a:t>
            </a:r>
          </a:p>
        </p:txBody>
      </p:sp>
      <p:sp>
        <p:nvSpPr>
          <p:cNvPr id="21" name="文本框 20"/>
          <p:cNvSpPr txBox="1">
            <a:spLocks noChangeArrowheads="1"/>
          </p:cNvSpPr>
          <p:nvPr/>
        </p:nvSpPr>
        <p:spPr bwMode="auto">
          <a:xfrm>
            <a:off x="7696200" y="3036888"/>
            <a:ext cx="620713" cy="523875"/>
          </a:xfrm>
          <a:prstGeom prst="rect">
            <a:avLst/>
          </a:prstGeom>
          <a:noFill/>
          <a:ln w="9525">
            <a:noFill/>
            <a:miter lim="800000"/>
            <a:headEnd/>
            <a:tailEnd/>
          </a:ln>
        </p:spPr>
        <p:txBody>
          <a:bodyPr wrap="none">
            <a:spAutoFit/>
          </a:bodyPr>
          <a:lstStyle/>
          <a:p>
            <a:r>
              <a:rPr lang="en-US" altLang="zh-CN" sz="2800">
                <a:latin typeface="汉语拼音" pitchFamily="34" charset="0"/>
                <a:ea typeface="楷体" pitchFamily="49" charset="-122"/>
                <a:cs typeface="汉语拼音" pitchFamily="34" charset="0"/>
                <a:sym typeface="微软雅黑" pitchFamily="34" charset="-122"/>
              </a:rPr>
              <a:t>jiē</a:t>
            </a:r>
          </a:p>
        </p:txBody>
      </p:sp>
      <p:sp>
        <p:nvSpPr>
          <p:cNvPr id="24" name="文本框 23"/>
          <p:cNvSpPr txBox="1">
            <a:spLocks noChangeArrowheads="1"/>
          </p:cNvSpPr>
          <p:nvPr/>
        </p:nvSpPr>
        <p:spPr bwMode="auto">
          <a:xfrm>
            <a:off x="3784600" y="1843088"/>
            <a:ext cx="693738" cy="706437"/>
          </a:xfrm>
          <a:prstGeom prst="rect">
            <a:avLst/>
          </a:prstGeom>
          <a:noFill/>
          <a:ln w="9525">
            <a:noFill/>
            <a:miter lim="800000"/>
            <a:headEnd/>
            <a:tailEnd/>
          </a:ln>
        </p:spPr>
        <p:txBody>
          <a:bodyPr wrap="none">
            <a:spAutoFit/>
          </a:bodyPr>
          <a:lstStyle/>
          <a:p>
            <a:r>
              <a:rPr lang="zh-CN" altLang="zh-CN" sz="4000">
                <a:latin typeface="楷体" pitchFamily="49" charset="-122"/>
                <a:ea typeface="楷体" pitchFamily="49" charset="-122"/>
                <a:sym typeface="微软雅黑" pitchFamily="34" charset="-122"/>
              </a:rPr>
              <a:t>折</a:t>
            </a:r>
            <a:endParaRPr lang="zh-CN" altLang="zh-CN" sz="4000">
              <a:solidFill>
                <a:srgbClr val="FF0000"/>
              </a:solidFill>
              <a:latin typeface="楷体" pitchFamily="49" charset="-122"/>
              <a:ea typeface="楷体" pitchFamily="49" charset="-122"/>
              <a:sym typeface="微软雅黑" pitchFamily="34" charset="-122"/>
            </a:endParaRPr>
          </a:p>
        </p:txBody>
      </p:sp>
      <p:grpSp>
        <p:nvGrpSpPr>
          <p:cNvPr id="40982" name="组合 2"/>
          <p:cNvGrpSpPr>
            <a:grpSpLocks/>
          </p:cNvGrpSpPr>
          <p:nvPr/>
        </p:nvGrpSpPr>
        <p:grpSpPr bwMode="auto">
          <a:xfrm>
            <a:off x="515938" y="555625"/>
            <a:ext cx="1497012" cy="566738"/>
            <a:chOff x="752475" y="598488"/>
            <a:chExt cx="1497013" cy="566737"/>
          </a:xfrm>
        </p:grpSpPr>
        <p:sp>
          <p:nvSpPr>
            <p:cNvPr id="34" name="圆角矩形 33"/>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35" name="圆角矩形 34"/>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36" name="圆角矩形 35"/>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0991" name="矩形 1"/>
            <p:cNvSpPr>
              <a:spLocks noChangeArrowheads="1"/>
            </p:cNvSpPr>
            <p:nvPr/>
          </p:nvSpPr>
          <p:spPr bwMode="auto">
            <a:xfrm>
              <a:off x="752475" y="598488"/>
              <a:ext cx="1497013"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读一读</a:t>
              </a:r>
            </a:p>
          </p:txBody>
        </p:sp>
      </p:grpSp>
      <p:grpSp>
        <p:nvGrpSpPr>
          <p:cNvPr id="40983" name="组合 55"/>
          <p:cNvGrpSpPr>
            <a:grpSpLocks/>
          </p:cNvGrpSpPr>
          <p:nvPr/>
        </p:nvGrpSpPr>
        <p:grpSpPr bwMode="auto">
          <a:xfrm>
            <a:off x="-3175" y="-20638"/>
            <a:ext cx="2006600" cy="523876"/>
            <a:chOff x="70" y="-63"/>
            <a:chExt cx="3161" cy="824"/>
          </a:xfrm>
        </p:grpSpPr>
        <p:sp>
          <p:nvSpPr>
            <p:cNvPr id="4098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预习检查</a:t>
              </a:r>
            </a:p>
          </p:txBody>
        </p:sp>
        <p:cxnSp>
          <p:nvCxnSpPr>
            <p:cNvPr id="4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1" name="菱形 4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a:spLocks noChangeArrowheads="1"/>
          </p:cNvSpPr>
          <p:nvPr/>
        </p:nvSpPr>
        <p:spPr bwMode="auto">
          <a:xfrm>
            <a:off x="3049588" y="3486150"/>
            <a:ext cx="696912" cy="708025"/>
          </a:xfrm>
          <a:prstGeom prst="rect">
            <a:avLst/>
          </a:prstGeom>
          <a:noFill/>
          <a:ln w="9525">
            <a:noFill/>
            <a:miter lim="800000"/>
            <a:headEnd/>
            <a:tailEnd/>
          </a:ln>
        </p:spPr>
        <p:txBody>
          <a:bodyPr wrap="none">
            <a:spAutoFit/>
          </a:bodyPr>
          <a:lstStyle/>
          <a:p>
            <a:r>
              <a:rPr lang="zh-CN" altLang="en-US" sz="4000">
                <a:solidFill>
                  <a:srgbClr val="000000"/>
                </a:solidFill>
                <a:latin typeface="楷体" pitchFamily="49" charset="-122"/>
                <a:ea typeface="楷体" pitchFamily="49" charset="-122"/>
                <a:sym typeface="微软雅黑" pitchFamily="34" charset="-122"/>
              </a:rPr>
              <a:t>脂</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linds(horizontal)">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P spid="15" grpId="0"/>
      <p:bldP spid="16" grpId="0"/>
      <p:bldP spid="17" grpId="0"/>
      <p:bldP spid="18" grpId="0"/>
      <p:bldP spid="19" grpId="0"/>
      <p:bldP spid="20" grpId="0"/>
      <p:bldP spid="21" grpId="0"/>
      <p:bldP spid="24"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矩形 6"/>
          <p:cNvSpPr>
            <a:spLocks noChangeArrowheads="1"/>
          </p:cNvSpPr>
          <p:nvPr/>
        </p:nvSpPr>
        <p:spPr bwMode="auto">
          <a:xfrm>
            <a:off x="701675" y="1492250"/>
            <a:ext cx="7740650" cy="2032000"/>
          </a:xfrm>
          <a:prstGeom prst="rect">
            <a:avLst/>
          </a:prstGeom>
          <a:noFill/>
          <a:ln w="9525">
            <a:noFill/>
            <a:miter lim="800000"/>
            <a:headEnd/>
            <a:tailEnd/>
          </a:ln>
        </p:spPr>
        <p:txBody>
          <a:bodyPr>
            <a:spAutoFit/>
          </a:bodyPr>
          <a:lstStyle/>
          <a:p>
            <a:pPr eaLnBrk="0" hangingPunct="0">
              <a:lnSpc>
                <a:spcPct val="1500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《雁门太守行》用浓艳斑驳的色彩描绘悲壮惨烈的战斗场面</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表现了战争的惨烈和守城将士们报效朝廷的决心</a:t>
            </a:r>
            <a:r>
              <a:rPr lang="zh-CN" altLang="en-US" sz="2800" b="1">
                <a:latin typeface="楷体" pitchFamily="49" charset="-122"/>
                <a:ea typeface="楷体" pitchFamily="49" charset="-122"/>
              </a:rPr>
              <a:t>。</a:t>
            </a:r>
            <a:endParaRPr lang="zh-CN" altLang="zh-CN" sz="2800" b="1">
              <a:latin typeface="楷体" pitchFamily="49" charset="-122"/>
              <a:ea typeface="楷体" pitchFamily="49" charset="-122"/>
            </a:endParaRPr>
          </a:p>
        </p:txBody>
      </p:sp>
      <p:grpSp>
        <p:nvGrpSpPr>
          <p:cNvPr id="78850" name="组合 1"/>
          <p:cNvGrpSpPr>
            <a:grpSpLocks/>
          </p:cNvGrpSpPr>
          <p:nvPr/>
        </p:nvGrpSpPr>
        <p:grpSpPr bwMode="auto">
          <a:xfrm>
            <a:off x="3700463" y="503238"/>
            <a:ext cx="1743075" cy="592137"/>
            <a:chOff x="3348038" y="627063"/>
            <a:chExt cx="1743075" cy="592137"/>
          </a:xfrm>
        </p:grpSpPr>
        <p:sp>
          <p:nvSpPr>
            <p:cNvPr id="14" name="圆角矩形 13"/>
            <p:cNvSpPr/>
            <p:nvPr/>
          </p:nvSpPr>
          <p:spPr>
            <a:xfrm rot="555800">
              <a:off x="4622800" y="784225"/>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217988" y="790575"/>
              <a:ext cx="442912"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798888" y="790575"/>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389313" y="798513"/>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78859" name="矩形 1"/>
            <p:cNvSpPr>
              <a:spLocks noChangeArrowheads="1"/>
            </p:cNvSpPr>
            <p:nvPr/>
          </p:nvSpPr>
          <p:spPr bwMode="auto">
            <a:xfrm>
              <a:off x="3348038" y="627063"/>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主题思想</a:t>
              </a:r>
            </a:p>
          </p:txBody>
        </p:sp>
      </p:grpSp>
      <p:grpSp>
        <p:nvGrpSpPr>
          <p:cNvPr id="78851" name="组合 13"/>
          <p:cNvGrpSpPr>
            <a:grpSpLocks/>
          </p:cNvGrpSpPr>
          <p:nvPr/>
        </p:nvGrpSpPr>
        <p:grpSpPr bwMode="auto">
          <a:xfrm>
            <a:off x="28575" y="-20638"/>
            <a:ext cx="2006600" cy="522288"/>
            <a:chOff x="70" y="-63"/>
            <a:chExt cx="3160" cy="822"/>
          </a:xfrm>
        </p:grpSpPr>
        <p:sp>
          <p:nvSpPr>
            <p:cNvPr id="78852"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课堂小结</a:t>
              </a:r>
            </a:p>
          </p:txBody>
        </p:sp>
        <p:cxnSp>
          <p:nvCxnSpPr>
            <p:cNvPr id="2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文本框 1"/>
          <p:cNvSpPr txBox="1">
            <a:spLocks noChangeArrowheads="1"/>
          </p:cNvSpPr>
          <p:nvPr/>
        </p:nvSpPr>
        <p:spPr bwMode="auto">
          <a:xfrm>
            <a:off x="827088" y="1492250"/>
            <a:ext cx="598487" cy="2246313"/>
          </a:xfrm>
          <a:prstGeom prst="rect">
            <a:avLst/>
          </a:prstGeom>
          <a:noFill/>
          <a:ln w="9525">
            <a:noFill/>
            <a:miter lim="800000"/>
            <a:headEnd/>
            <a:tailEnd/>
          </a:ln>
        </p:spPr>
        <p:txBody>
          <a:bodyPr>
            <a:spAutoFit/>
          </a:bodyPr>
          <a:lstStyle/>
          <a:p>
            <a:r>
              <a:rPr lang="zh-CN" altLang="zh-CN" sz="2800">
                <a:solidFill>
                  <a:srgbClr val="FF0000"/>
                </a:solidFill>
                <a:latin typeface="黑体" pitchFamily="49" charset="-122"/>
                <a:ea typeface="黑体" pitchFamily="49" charset="-122"/>
              </a:rPr>
              <a:t>雁门太守行</a:t>
            </a:r>
            <a:endParaRPr lang="zh-CN" altLang="en-US" sz="2800">
              <a:solidFill>
                <a:srgbClr val="FF0000"/>
              </a:solidFill>
              <a:latin typeface="黑体" pitchFamily="49" charset="-122"/>
              <a:ea typeface="黑体" pitchFamily="49" charset="-122"/>
            </a:endParaRPr>
          </a:p>
        </p:txBody>
      </p:sp>
      <p:sp>
        <p:nvSpPr>
          <p:cNvPr id="79874" name="文本框 2"/>
          <p:cNvSpPr txBox="1">
            <a:spLocks noChangeArrowheads="1"/>
          </p:cNvSpPr>
          <p:nvPr/>
        </p:nvSpPr>
        <p:spPr bwMode="auto">
          <a:xfrm>
            <a:off x="2024063" y="995363"/>
            <a:ext cx="1262062" cy="523875"/>
          </a:xfrm>
          <a:prstGeom prst="rect">
            <a:avLst/>
          </a:prstGeom>
          <a:noFill/>
          <a:ln w="9525">
            <a:noFill/>
            <a:miter lim="800000"/>
            <a:headEnd/>
            <a:tailEnd/>
          </a:ln>
        </p:spPr>
        <p:txBody>
          <a:bodyPr wrap="none">
            <a:spAutoFit/>
          </a:bodyPr>
          <a:lstStyle/>
          <a:p>
            <a:r>
              <a:rPr lang="zh-CN" altLang="zh-CN" sz="2800" b="1">
                <a:solidFill>
                  <a:srgbClr val="0000FF"/>
                </a:solidFill>
                <a:latin typeface="楷体" pitchFamily="49" charset="-122"/>
                <a:ea typeface="楷体" pitchFamily="49" charset="-122"/>
              </a:rPr>
              <a:t>首联</a:t>
            </a:r>
            <a:r>
              <a:rPr lang="zh-CN" altLang="en-US" sz="2800" b="1">
                <a:solidFill>
                  <a:srgbClr val="0000FF"/>
                </a:solidFill>
                <a:latin typeface="楷体" pitchFamily="49" charset="-122"/>
                <a:ea typeface="楷体" pitchFamily="49" charset="-122"/>
              </a:rPr>
              <a:t>：</a:t>
            </a:r>
          </a:p>
        </p:txBody>
      </p:sp>
      <p:sp>
        <p:nvSpPr>
          <p:cNvPr id="79875" name="文本框 3"/>
          <p:cNvSpPr txBox="1">
            <a:spLocks noChangeArrowheads="1"/>
          </p:cNvSpPr>
          <p:nvPr/>
        </p:nvSpPr>
        <p:spPr bwMode="auto">
          <a:xfrm>
            <a:off x="3103563" y="995363"/>
            <a:ext cx="3416300" cy="523875"/>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rPr>
              <a:t>敌军围攻</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守卫森严</a:t>
            </a:r>
            <a:endParaRPr lang="zh-CN" altLang="en-US" sz="2800" b="1">
              <a:latin typeface="楷体" pitchFamily="49" charset="-122"/>
              <a:ea typeface="楷体" pitchFamily="49" charset="-122"/>
            </a:endParaRPr>
          </a:p>
        </p:txBody>
      </p:sp>
      <p:sp>
        <p:nvSpPr>
          <p:cNvPr id="79876" name="文本框 4"/>
          <p:cNvSpPr txBox="1">
            <a:spLocks noChangeArrowheads="1"/>
          </p:cNvSpPr>
          <p:nvPr/>
        </p:nvSpPr>
        <p:spPr bwMode="auto">
          <a:xfrm>
            <a:off x="2024063" y="1933575"/>
            <a:ext cx="1262062" cy="523875"/>
          </a:xfrm>
          <a:prstGeom prst="rect">
            <a:avLst/>
          </a:prstGeom>
          <a:noFill/>
          <a:ln w="9525">
            <a:noFill/>
            <a:miter lim="800000"/>
            <a:headEnd/>
            <a:tailEnd/>
          </a:ln>
        </p:spPr>
        <p:txBody>
          <a:bodyPr wrap="none">
            <a:spAutoFit/>
          </a:bodyPr>
          <a:lstStyle/>
          <a:p>
            <a:r>
              <a:rPr lang="zh-CN" altLang="zh-CN" sz="2800" b="1">
                <a:solidFill>
                  <a:srgbClr val="0000FF"/>
                </a:solidFill>
                <a:latin typeface="楷体" pitchFamily="49" charset="-122"/>
                <a:ea typeface="楷体" pitchFamily="49" charset="-122"/>
              </a:rPr>
              <a:t>颔联</a:t>
            </a:r>
            <a:r>
              <a:rPr lang="zh-CN" altLang="en-US" sz="2800" b="1">
                <a:solidFill>
                  <a:srgbClr val="0000FF"/>
                </a:solidFill>
                <a:latin typeface="楷体" pitchFamily="49" charset="-122"/>
                <a:ea typeface="楷体" pitchFamily="49" charset="-122"/>
              </a:rPr>
              <a:t>：</a:t>
            </a:r>
          </a:p>
        </p:txBody>
      </p:sp>
      <p:sp>
        <p:nvSpPr>
          <p:cNvPr id="79877" name="文本框 5"/>
          <p:cNvSpPr txBox="1">
            <a:spLocks noChangeArrowheads="1"/>
          </p:cNvSpPr>
          <p:nvPr/>
        </p:nvSpPr>
        <p:spPr bwMode="auto">
          <a:xfrm>
            <a:off x="3103563" y="1879600"/>
            <a:ext cx="3416300" cy="523875"/>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rPr>
              <a:t>号角满天</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战斗残酷</a:t>
            </a:r>
            <a:endParaRPr lang="zh-CN" altLang="en-US" sz="2800" b="1">
              <a:latin typeface="楷体" pitchFamily="49" charset="-122"/>
              <a:ea typeface="楷体" pitchFamily="49" charset="-122"/>
            </a:endParaRPr>
          </a:p>
        </p:txBody>
      </p:sp>
      <p:sp>
        <p:nvSpPr>
          <p:cNvPr id="79878" name="文本框 6"/>
          <p:cNvSpPr txBox="1">
            <a:spLocks noChangeArrowheads="1"/>
          </p:cNvSpPr>
          <p:nvPr/>
        </p:nvSpPr>
        <p:spPr bwMode="auto">
          <a:xfrm>
            <a:off x="2024063" y="2870200"/>
            <a:ext cx="1262062" cy="523875"/>
          </a:xfrm>
          <a:prstGeom prst="rect">
            <a:avLst/>
          </a:prstGeom>
          <a:noFill/>
          <a:ln w="9525">
            <a:noFill/>
            <a:miter lim="800000"/>
            <a:headEnd/>
            <a:tailEnd/>
          </a:ln>
        </p:spPr>
        <p:txBody>
          <a:bodyPr wrap="none">
            <a:spAutoFit/>
          </a:bodyPr>
          <a:lstStyle/>
          <a:p>
            <a:r>
              <a:rPr lang="zh-CN" altLang="zh-CN" sz="2800" b="1">
                <a:solidFill>
                  <a:srgbClr val="0000FF"/>
                </a:solidFill>
                <a:latin typeface="楷体" pitchFamily="49" charset="-122"/>
                <a:ea typeface="楷体" pitchFamily="49" charset="-122"/>
              </a:rPr>
              <a:t>颈联</a:t>
            </a:r>
            <a:r>
              <a:rPr lang="zh-CN" altLang="en-US" sz="2800" b="1">
                <a:solidFill>
                  <a:srgbClr val="0000FF"/>
                </a:solidFill>
                <a:latin typeface="楷体" pitchFamily="49" charset="-122"/>
                <a:ea typeface="楷体" pitchFamily="49" charset="-122"/>
              </a:rPr>
              <a:t>：</a:t>
            </a:r>
          </a:p>
        </p:txBody>
      </p:sp>
      <p:sp>
        <p:nvSpPr>
          <p:cNvPr id="79879" name="文本框 7"/>
          <p:cNvSpPr txBox="1">
            <a:spLocks noChangeArrowheads="1"/>
          </p:cNvSpPr>
          <p:nvPr/>
        </p:nvSpPr>
        <p:spPr bwMode="auto">
          <a:xfrm>
            <a:off x="3103563" y="2909888"/>
            <a:ext cx="3416300" cy="523875"/>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sym typeface="微软雅黑" pitchFamily="34" charset="-122"/>
              </a:rPr>
              <a:t>夜半偷袭</a:t>
            </a:r>
            <a:r>
              <a:rPr lang="zh-CN" altLang="en-US" sz="2800" b="1">
                <a:latin typeface="楷体" pitchFamily="49" charset="-122"/>
                <a:ea typeface="楷体" pitchFamily="49" charset="-122"/>
                <a:sym typeface="微软雅黑" pitchFamily="34" charset="-122"/>
              </a:rPr>
              <a:t>，</a:t>
            </a:r>
            <a:r>
              <a:rPr lang="zh-CN" altLang="zh-CN" sz="2800" b="1">
                <a:latin typeface="楷体" pitchFamily="49" charset="-122"/>
                <a:ea typeface="楷体" pitchFamily="49" charset="-122"/>
                <a:sym typeface="微软雅黑" pitchFamily="34" charset="-122"/>
              </a:rPr>
              <a:t>战斗又起</a:t>
            </a:r>
            <a:endParaRPr lang="zh-CN" altLang="en-US" sz="2800" b="1">
              <a:latin typeface="楷体" pitchFamily="49" charset="-122"/>
              <a:ea typeface="楷体" pitchFamily="49" charset="-122"/>
              <a:sym typeface="微软雅黑" pitchFamily="34" charset="-122"/>
            </a:endParaRPr>
          </a:p>
        </p:txBody>
      </p:sp>
      <p:sp>
        <p:nvSpPr>
          <p:cNvPr id="79880" name="文本框 8"/>
          <p:cNvSpPr txBox="1">
            <a:spLocks noChangeArrowheads="1"/>
          </p:cNvSpPr>
          <p:nvPr/>
        </p:nvSpPr>
        <p:spPr bwMode="auto">
          <a:xfrm>
            <a:off x="3103563" y="3848100"/>
            <a:ext cx="3416300" cy="523875"/>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rPr>
              <a:t>报效君王</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甘愿身死</a:t>
            </a:r>
            <a:endParaRPr lang="zh-CN" altLang="en-US" sz="2800" b="1">
              <a:latin typeface="楷体" pitchFamily="49" charset="-122"/>
              <a:ea typeface="楷体" pitchFamily="49" charset="-122"/>
            </a:endParaRPr>
          </a:p>
        </p:txBody>
      </p:sp>
      <p:sp>
        <p:nvSpPr>
          <p:cNvPr id="79881" name="文本框 9"/>
          <p:cNvSpPr txBox="1">
            <a:spLocks noChangeArrowheads="1"/>
          </p:cNvSpPr>
          <p:nvPr/>
        </p:nvSpPr>
        <p:spPr bwMode="auto">
          <a:xfrm>
            <a:off x="6746875" y="1976438"/>
            <a:ext cx="1808163" cy="523875"/>
          </a:xfrm>
          <a:prstGeom prst="rect">
            <a:avLst/>
          </a:prstGeom>
          <a:noFill/>
          <a:ln w="9525">
            <a:noFill/>
            <a:miter lim="800000"/>
            <a:headEnd/>
            <a:tailEnd/>
          </a:ln>
        </p:spPr>
        <p:txBody>
          <a:bodyPr>
            <a:spAutoFit/>
          </a:bodyPr>
          <a:lstStyle/>
          <a:p>
            <a:r>
              <a:rPr lang="zh-CN" altLang="zh-CN" sz="2800" b="1">
                <a:latin typeface="楷体" pitchFamily="49" charset="-122"/>
                <a:ea typeface="楷体" pitchFamily="49" charset="-122"/>
              </a:rPr>
              <a:t>以色示物</a:t>
            </a:r>
            <a:endParaRPr lang="zh-CN" altLang="en-US" sz="2800" b="1">
              <a:latin typeface="楷体" pitchFamily="49" charset="-122"/>
              <a:ea typeface="楷体" pitchFamily="49" charset="-122"/>
            </a:endParaRPr>
          </a:p>
        </p:txBody>
      </p:sp>
      <p:sp>
        <p:nvSpPr>
          <p:cNvPr id="79882" name="文本框 10"/>
          <p:cNvSpPr txBox="1">
            <a:spLocks noChangeArrowheads="1"/>
          </p:cNvSpPr>
          <p:nvPr/>
        </p:nvSpPr>
        <p:spPr bwMode="auto">
          <a:xfrm>
            <a:off x="6808788" y="2825750"/>
            <a:ext cx="1746250" cy="523875"/>
          </a:xfrm>
          <a:prstGeom prst="rect">
            <a:avLst/>
          </a:prstGeom>
          <a:noFill/>
          <a:ln w="9525">
            <a:noFill/>
            <a:miter lim="800000"/>
            <a:headEnd/>
            <a:tailEnd/>
          </a:ln>
        </p:spPr>
        <p:txBody>
          <a:bodyPr>
            <a:spAutoFit/>
          </a:bodyPr>
          <a:lstStyle/>
          <a:p>
            <a:r>
              <a:rPr lang="zh-CN" altLang="zh-CN" sz="2800" b="1">
                <a:latin typeface="楷体" pitchFamily="49" charset="-122"/>
                <a:ea typeface="楷体" pitchFamily="49" charset="-122"/>
              </a:rPr>
              <a:t>以声感人</a:t>
            </a:r>
            <a:endParaRPr lang="zh-CN" altLang="en-US" sz="2800" b="1">
              <a:latin typeface="楷体" pitchFamily="49" charset="-122"/>
              <a:ea typeface="楷体" pitchFamily="49" charset="-122"/>
            </a:endParaRPr>
          </a:p>
        </p:txBody>
      </p:sp>
      <p:sp>
        <p:nvSpPr>
          <p:cNvPr id="79883" name="文本框 11"/>
          <p:cNvSpPr txBox="1">
            <a:spLocks noChangeArrowheads="1"/>
          </p:cNvSpPr>
          <p:nvPr/>
        </p:nvSpPr>
        <p:spPr bwMode="auto">
          <a:xfrm>
            <a:off x="2024063" y="3806825"/>
            <a:ext cx="1262062" cy="523875"/>
          </a:xfrm>
          <a:prstGeom prst="rect">
            <a:avLst/>
          </a:prstGeom>
          <a:noFill/>
          <a:ln w="9525">
            <a:noFill/>
            <a:miter lim="800000"/>
            <a:headEnd/>
            <a:tailEnd/>
          </a:ln>
        </p:spPr>
        <p:txBody>
          <a:bodyPr wrap="none">
            <a:spAutoFit/>
          </a:bodyPr>
          <a:lstStyle/>
          <a:p>
            <a:r>
              <a:rPr lang="zh-CN" altLang="zh-CN" sz="2800" b="1">
                <a:solidFill>
                  <a:srgbClr val="0000FF"/>
                </a:solidFill>
                <a:latin typeface="楷体" pitchFamily="49" charset="-122"/>
                <a:ea typeface="楷体" pitchFamily="49" charset="-122"/>
              </a:rPr>
              <a:t>尾联</a:t>
            </a:r>
            <a:r>
              <a:rPr lang="zh-CN" altLang="en-US" sz="2800" b="1">
                <a:solidFill>
                  <a:srgbClr val="0000FF"/>
                </a:solidFill>
                <a:latin typeface="楷体" pitchFamily="49" charset="-122"/>
                <a:ea typeface="楷体" pitchFamily="49" charset="-122"/>
              </a:rPr>
              <a:t>：</a:t>
            </a:r>
          </a:p>
        </p:txBody>
      </p:sp>
      <p:sp>
        <p:nvSpPr>
          <p:cNvPr id="13" name="左大括号 12"/>
          <p:cNvSpPr/>
          <p:nvPr/>
        </p:nvSpPr>
        <p:spPr>
          <a:xfrm>
            <a:off x="1570038" y="1098550"/>
            <a:ext cx="288925" cy="3057525"/>
          </a:xfrm>
          <a:prstGeom prst="leftBrace">
            <a:avLst>
              <a:gd name="adj1" fmla="val 15110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grpSp>
        <p:nvGrpSpPr>
          <p:cNvPr id="79885" name="组合 35"/>
          <p:cNvGrpSpPr>
            <a:grpSpLocks/>
          </p:cNvGrpSpPr>
          <p:nvPr/>
        </p:nvGrpSpPr>
        <p:grpSpPr bwMode="auto">
          <a:xfrm>
            <a:off x="44450" y="-20638"/>
            <a:ext cx="2006600" cy="523876"/>
            <a:chOff x="70" y="-63"/>
            <a:chExt cx="3161" cy="824"/>
          </a:xfrm>
        </p:grpSpPr>
        <p:sp>
          <p:nvSpPr>
            <p:cNvPr id="7988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板书设计</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8" name="左大括号 17"/>
          <p:cNvSpPr/>
          <p:nvPr/>
        </p:nvSpPr>
        <p:spPr>
          <a:xfrm rot="10800000">
            <a:off x="6519863" y="1222375"/>
            <a:ext cx="288925" cy="3057525"/>
          </a:xfrm>
          <a:prstGeom prst="leftBrace">
            <a:avLst>
              <a:gd name="adj1" fmla="val 15110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descr="https://timgsa.baidu.com/timg?image&amp;quality=80&amp;size=b9999_10000&amp;sec=1557221024&amp;di=1055a96dc13e8cd3cedeb58d1ad1c0c3&amp;imgtype=jpg&amp;er=1&amp;src=http%3A%2F%2Fimg.mp.itc.cn%2Fupload%2F20170627%2F8454f28e95a74c11800bc4313bba4514_th.jpg"/>
          <p:cNvPicPr>
            <a:picLocks noChangeAspect="1" noChangeArrowheads="1"/>
          </p:cNvPicPr>
          <p:nvPr/>
        </p:nvPicPr>
        <p:blipFill>
          <a:blip r:embed="rId2"/>
          <a:srcRect/>
          <a:stretch>
            <a:fillRect/>
          </a:stretch>
        </p:blipFill>
        <p:spPr bwMode="auto">
          <a:xfrm>
            <a:off x="-3175" y="-20638"/>
            <a:ext cx="9147175" cy="5164138"/>
          </a:xfrm>
          <a:prstGeom prst="rect">
            <a:avLst/>
          </a:prstGeom>
          <a:noFill/>
          <a:ln w="9525">
            <a:noFill/>
            <a:miter lim="800000"/>
            <a:headEnd/>
            <a:tailEnd/>
          </a:ln>
        </p:spPr>
      </p:pic>
      <p:sp>
        <p:nvSpPr>
          <p:cNvPr id="5" name="TextBox 48"/>
          <p:cNvSpPr txBox="1"/>
          <p:nvPr/>
        </p:nvSpPr>
        <p:spPr>
          <a:xfrm>
            <a:off x="1513858" y="1779662"/>
            <a:ext cx="6116284" cy="807913"/>
          </a:xfrm>
          <a:prstGeom prst="rect">
            <a:avLst/>
          </a:prstGeom>
          <a:noFill/>
          <a:ln w="19050">
            <a:solidFill>
              <a:schemeClr val="tx1"/>
            </a:solidFill>
          </a:ln>
          <a:effectLst>
            <a:softEdge rad="31750"/>
          </a:effectLst>
        </p:spPr>
        <p:txBody>
          <a:bodyPr lIns="68580" tIns="34290" rIns="68580" bIns="34290">
            <a:spAutoFit/>
          </a:bodyPr>
          <a:lstStyle/>
          <a:p>
            <a:pPr algn="ctr" eaLnBrk="0" hangingPunct="0">
              <a:defRPr/>
            </a:pPr>
            <a:r>
              <a:rPr lang="zh-CN" altLang="en-US" sz="4800" b="1">
                <a:solidFill>
                  <a:srgbClr val="FF0000"/>
                </a:solidFill>
                <a:effectLst>
                  <a:outerShdw blurRad="38100" dist="38100" dir="2700000" algn="tl">
                    <a:srgbClr val="C0C0C0"/>
                  </a:outerShdw>
                </a:effectLst>
                <a:latin typeface="宋体" charset="-122"/>
                <a:ea typeface="Kaiti SC"/>
                <a:cs typeface="Kaiti SC"/>
              </a:rPr>
              <a:t>赤    壁</a:t>
            </a:r>
          </a:p>
        </p:txBody>
      </p:sp>
      <p:grpSp>
        <p:nvGrpSpPr>
          <p:cNvPr id="80901" name="组合 5"/>
          <p:cNvGrpSpPr>
            <a:grpSpLocks/>
          </p:cNvGrpSpPr>
          <p:nvPr/>
        </p:nvGrpSpPr>
        <p:grpSpPr bwMode="auto">
          <a:xfrm>
            <a:off x="179388" y="123825"/>
            <a:ext cx="1630362" cy="400050"/>
            <a:chOff x="160049" y="525491"/>
            <a:chExt cx="1629583" cy="400170"/>
          </a:xfrm>
        </p:grpSpPr>
        <p:pic>
          <p:nvPicPr>
            <p:cNvPr id="80902" name="图片 9"/>
            <p:cNvPicPr>
              <a:picLocks noChangeAspect="1"/>
            </p:cNvPicPr>
            <p:nvPr/>
          </p:nvPicPr>
          <p:blipFill>
            <a:blip r:embed="rId3"/>
            <a:srcRect/>
            <a:stretch>
              <a:fillRect/>
            </a:stretch>
          </p:blipFill>
          <p:spPr bwMode="auto">
            <a:xfrm>
              <a:off x="160049" y="536607"/>
              <a:ext cx="1629583" cy="377938"/>
            </a:xfrm>
            <a:prstGeom prst="rect">
              <a:avLst/>
            </a:prstGeom>
            <a:noFill/>
            <a:ln w="9525">
              <a:noFill/>
              <a:miter lim="800000"/>
              <a:headEnd/>
              <a:tailEnd/>
            </a:ln>
          </p:spPr>
        </p:pic>
        <p:sp>
          <p:nvSpPr>
            <p:cNvPr id="80903" name="文本框 11"/>
            <p:cNvSpPr txBox="1">
              <a:spLocks noChangeArrowheads="1"/>
            </p:cNvSpPr>
            <p:nvPr/>
          </p:nvSpPr>
          <p:spPr bwMode="auto">
            <a:xfrm>
              <a:off x="172162" y="525491"/>
              <a:ext cx="1231486" cy="400170"/>
            </a:xfrm>
            <a:prstGeom prst="rect">
              <a:avLst/>
            </a:prstGeom>
            <a:noFill/>
            <a:ln w="9525">
              <a:noFill/>
              <a:miter lim="800000"/>
              <a:headEnd/>
              <a:tailEnd/>
            </a:ln>
          </p:spPr>
          <p:txBody>
            <a:bodyPr>
              <a:spAutoFit/>
            </a:bodyPr>
            <a:lstStyle/>
            <a:p>
              <a:pPr algn="ctr" eaLnBrk="0" hangingPunct="0"/>
              <a:r>
                <a:rPr lang="zh-CN" altLang="en-US" sz="2000">
                  <a:solidFill>
                    <a:schemeClr val="bg1"/>
                  </a:solidFill>
                  <a:latin typeface="黑体" pitchFamily="49" charset="-122"/>
                  <a:ea typeface="黑体" pitchFamily="49" charset="-122"/>
                </a:rPr>
                <a:t>第二课时</a:t>
              </a:r>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矩形 12"/>
          <p:cNvSpPr>
            <a:spLocks noChangeArrowheads="1"/>
          </p:cNvSpPr>
          <p:nvPr/>
        </p:nvSpPr>
        <p:spPr bwMode="auto">
          <a:xfrm>
            <a:off x="395288" y="1309688"/>
            <a:ext cx="5976937" cy="3108325"/>
          </a:xfrm>
          <a:prstGeom prst="rect">
            <a:avLst/>
          </a:prstGeom>
          <a:noFill/>
          <a:ln w="9525">
            <a:noFill/>
            <a:miter lim="800000"/>
            <a:headEnd/>
            <a:tailEnd/>
          </a:ln>
        </p:spPr>
        <p:txBody>
          <a:bodyPr>
            <a:spAutoFit/>
          </a:bodyPr>
          <a:lstStyle/>
          <a:p>
            <a:pPr eaLnBrk="0" hangingPunct="0"/>
            <a:r>
              <a:rPr lang="zh-CN" altLang="zh-CN" sz="2800" b="1">
                <a:solidFill>
                  <a:srgbClr val="FF0000"/>
                </a:solidFill>
                <a:latin typeface="楷体" pitchFamily="49" charset="-122"/>
                <a:ea typeface="楷体" pitchFamily="49" charset="-122"/>
              </a:rPr>
              <a:t>杜牧</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803</a:t>
            </a:r>
            <a:r>
              <a:rPr lang="zh-CN" altLang="zh-CN" sz="2800" b="1">
                <a:latin typeface="楷体" pitchFamily="49" charset="-122"/>
                <a:ea typeface="楷体" pitchFamily="49" charset="-122"/>
              </a:rPr>
              <a:t>—</a:t>
            </a:r>
            <a:r>
              <a:rPr lang="en-US" altLang="zh-CN" sz="2800" b="1">
                <a:latin typeface="楷体" pitchFamily="49" charset="-122"/>
                <a:ea typeface="楷体" pitchFamily="49" charset="-122"/>
              </a:rPr>
              <a:t>853</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唐代文学家。字牧之</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京兆万年</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今陕西西安</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人。其诗在晚唐成就颇高</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后人称杜甫为“老杜”</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称杜牧为“小杜”。又与李商隐并称“</a:t>
            </a:r>
            <a:r>
              <a:rPr lang="zh-CN" altLang="zh-CN" sz="2800" b="1">
                <a:solidFill>
                  <a:srgbClr val="FF0000"/>
                </a:solidFill>
                <a:latin typeface="楷体" pitchFamily="49" charset="-122"/>
                <a:ea typeface="楷体" pitchFamily="49" charset="-122"/>
              </a:rPr>
              <a:t>小李杜</a:t>
            </a:r>
            <a:r>
              <a:rPr lang="zh-CN" altLang="zh-CN" sz="2800" b="1">
                <a:latin typeface="楷体" pitchFamily="49" charset="-122"/>
                <a:ea typeface="楷体" pitchFamily="49" charset="-122"/>
              </a:rPr>
              <a:t>”。亦能文</a:t>
            </a:r>
            <a:r>
              <a:rPr lang="zh-CN" altLang="en-US" sz="2800" b="1">
                <a:latin typeface="楷体" pitchFamily="49" charset="-122"/>
                <a:ea typeface="楷体" pitchFamily="49" charset="-122"/>
              </a:rPr>
              <a:t>，</a:t>
            </a:r>
            <a:endParaRPr lang="en-US" altLang="zh-CN" sz="2800" b="1">
              <a:latin typeface="楷体" pitchFamily="49" charset="-122"/>
              <a:ea typeface="楷体" pitchFamily="49" charset="-122"/>
            </a:endParaRPr>
          </a:p>
          <a:p>
            <a:pPr eaLnBrk="0" hangingPunct="0"/>
            <a:r>
              <a:rPr lang="zh-CN" altLang="zh-CN" sz="2800" b="1">
                <a:latin typeface="楷体" pitchFamily="49" charset="-122"/>
                <a:ea typeface="楷体" pitchFamily="49" charset="-122"/>
              </a:rPr>
              <a:t>《阿房宫赋》颇有名。有《樊川文</a:t>
            </a:r>
            <a:endParaRPr lang="en-US" altLang="zh-CN" sz="2800" b="1">
              <a:latin typeface="楷体" pitchFamily="49" charset="-122"/>
              <a:ea typeface="楷体" pitchFamily="49" charset="-122"/>
            </a:endParaRPr>
          </a:p>
          <a:p>
            <a:pPr eaLnBrk="0" hangingPunct="0"/>
            <a:r>
              <a:rPr lang="zh-CN" altLang="zh-CN" sz="2800" b="1">
                <a:latin typeface="楷体" pitchFamily="49" charset="-122"/>
                <a:ea typeface="楷体" pitchFamily="49" charset="-122"/>
              </a:rPr>
              <a:t>集》。</a:t>
            </a:r>
          </a:p>
        </p:txBody>
      </p:sp>
      <p:pic>
        <p:nvPicPr>
          <p:cNvPr id="81922" name="杜牧.jpg" descr="id:2147511535;FounderCES"/>
          <p:cNvPicPr>
            <a:picLocks noChangeAspect="1" noChangeArrowheads="1"/>
          </p:cNvPicPr>
          <p:nvPr/>
        </p:nvPicPr>
        <p:blipFill>
          <a:blip r:embed="rId2"/>
          <a:srcRect/>
          <a:stretch>
            <a:fillRect/>
          </a:stretch>
        </p:blipFill>
        <p:spPr bwMode="auto">
          <a:xfrm>
            <a:off x="6429375" y="1385888"/>
            <a:ext cx="2319338" cy="2879725"/>
          </a:xfrm>
          <a:prstGeom prst="rect">
            <a:avLst/>
          </a:prstGeom>
          <a:noFill/>
          <a:ln w="9525">
            <a:noFill/>
            <a:miter lim="800000"/>
            <a:headEnd/>
            <a:tailEnd/>
          </a:ln>
        </p:spPr>
      </p:pic>
      <p:grpSp>
        <p:nvGrpSpPr>
          <p:cNvPr id="81923" name="组合 8"/>
          <p:cNvGrpSpPr>
            <a:grpSpLocks/>
          </p:cNvGrpSpPr>
          <p:nvPr/>
        </p:nvGrpSpPr>
        <p:grpSpPr bwMode="auto">
          <a:xfrm>
            <a:off x="1588" y="31750"/>
            <a:ext cx="2006600" cy="523875"/>
            <a:chOff x="70" y="-63"/>
            <a:chExt cx="3161" cy="824"/>
          </a:xfrm>
        </p:grpSpPr>
        <p:sp>
          <p:nvSpPr>
            <p:cNvPr id="81930"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81924" name="组合 1"/>
          <p:cNvGrpSpPr>
            <a:grpSpLocks/>
          </p:cNvGrpSpPr>
          <p:nvPr/>
        </p:nvGrpSpPr>
        <p:grpSpPr bwMode="auto">
          <a:xfrm>
            <a:off x="3700463" y="420688"/>
            <a:ext cx="1743075" cy="566737"/>
            <a:chOff x="3406775" y="598488"/>
            <a:chExt cx="1743075" cy="566737"/>
          </a:xfrm>
        </p:grpSpPr>
        <p:sp>
          <p:nvSpPr>
            <p:cNvPr id="14" name="圆角矩形 13"/>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81929" name="矩形 1"/>
            <p:cNvSpPr>
              <a:spLocks noChangeArrowheads="1"/>
            </p:cNvSpPr>
            <p:nvPr/>
          </p:nvSpPr>
          <p:spPr bwMode="auto">
            <a:xfrm>
              <a:off x="3406775" y="5984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作者简介</a:t>
              </a:r>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 Box 5"/>
          <p:cNvSpPr txBox="1">
            <a:spLocks noChangeArrowheads="1"/>
          </p:cNvSpPr>
          <p:nvPr/>
        </p:nvSpPr>
        <p:spPr bwMode="auto">
          <a:xfrm>
            <a:off x="1547813" y="1149350"/>
            <a:ext cx="5935662" cy="3432175"/>
          </a:xfrm>
          <a:prstGeom prst="rect">
            <a:avLst/>
          </a:prstGeom>
          <a:noFill/>
          <a:ln w="9525">
            <a:noFill/>
            <a:miter lim="800000"/>
            <a:headEnd/>
            <a:tailEnd/>
          </a:ln>
        </p:spPr>
        <p:txBody>
          <a:bodyPr>
            <a:spAutoFit/>
          </a:bodyPr>
          <a:lstStyle/>
          <a:p>
            <a:pPr algn="ctr">
              <a:lnSpc>
                <a:spcPct val="120000"/>
              </a:lnSpc>
              <a:spcBef>
                <a:spcPts val="600"/>
              </a:spcBef>
              <a:buClr>
                <a:schemeClr val="tx2"/>
              </a:buClr>
              <a:buSzPct val="70000"/>
            </a:pPr>
            <a:r>
              <a:rPr lang="zh-CN" altLang="en-US" sz="2800">
                <a:latin typeface="黑体" pitchFamily="49" charset="-122"/>
                <a:ea typeface="黑体" pitchFamily="49" charset="-122"/>
              </a:rPr>
              <a:t>赤 壁</a:t>
            </a:r>
            <a:endParaRPr lang="en-US" altLang="zh-CN" sz="2800">
              <a:latin typeface="黑体" pitchFamily="49" charset="-122"/>
              <a:ea typeface="黑体" pitchFamily="49" charset="-122"/>
            </a:endParaRPr>
          </a:p>
          <a:p>
            <a:pPr algn="ctr">
              <a:lnSpc>
                <a:spcPct val="120000"/>
              </a:lnSpc>
              <a:spcBef>
                <a:spcPts val="600"/>
              </a:spcBef>
              <a:buClr>
                <a:schemeClr val="tx2"/>
              </a:buClr>
              <a:buSzPct val="70000"/>
            </a:pPr>
            <a:r>
              <a:rPr lang="zh-CN" altLang="en-US" sz="2000" b="1">
                <a:latin typeface="宋体" charset="-122"/>
              </a:rPr>
              <a:t>杜 牧</a:t>
            </a:r>
          </a:p>
          <a:p>
            <a:pPr algn="ctr">
              <a:lnSpc>
                <a:spcPct val="120000"/>
              </a:lnSpc>
              <a:spcBef>
                <a:spcPts val="600"/>
              </a:spcBef>
              <a:buClr>
                <a:schemeClr val="tx2"/>
              </a:buClr>
              <a:buSzPct val="70000"/>
            </a:pPr>
            <a:r>
              <a:rPr lang="zh-CN" altLang="en-US" sz="2800" b="1">
                <a:latin typeface="楷体" pitchFamily="49" charset="-122"/>
                <a:ea typeface="楷体" pitchFamily="49" charset="-122"/>
              </a:rPr>
              <a:t>折戟</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沉沙</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铁未销，</a:t>
            </a:r>
            <a:endParaRPr lang="en-US" altLang="zh-CN" sz="2800" b="1">
              <a:latin typeface="楷体" pitchFamily="49" charset="-122"/>
              <a:ea typeface="楷体" pitchFamily="49" charset="-122"/>
            </a:endParaRPr>
          </a:p>
          <a:p>
            <a:pPr algn="ctr">
              <a:lnSpc>
                <a:spcPct val="120000"/>
              </a:lnSpc>
              <a:spcBef>
                <a:spcPts val="600"/>
              </a:spcBef>
              <a:buClr>
                <a:schemeClr val="tx2"/>
              </a:buClr>
              <a:buSzPct val="70000"/>
            </a:pPr>
            <a:r>
              <a:rPr lang="zh-CN" altLang="en-US" sz="2800" b="1">
                <a:latin typeface="楷体" pitchFamily="49" charset="-122"/>
                <a:ea typeface="楷体" pitchFamily="49" charset="-122"/>
              </a:rPr>
              <a:t>自将</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磨洗</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认前朝。</a:t>
            </a:r>
            <a:endParaRPr lang="en-US" altLang="zh-CN" sz="2800" b="1">
              <a:latin typeface="楷体" pitchFamily="49" charset="-122"/>
              <a:ea typeface="楷体" pitchFamily="49" charset="-122"/>
            </a:endParaRPr>
          </a:p>
          <a:p>
            <a:pPr algn="ctr">
              <a:lnSpc>
                <a:spcPct val="120000"/>
              </a:lnSpc>
              <a:spcBef>
                <a:spcPts val="600"/>
              </a:spcBef>
              <a:buClr>
                <a:schemeClr val="tx2"/>
              </a:buClr>
              <a:buSzPct val="70000"/>
            </a:pPr>
            <a:r>
              <a:rPr lang="zh-CN" altLang="en-US" sz="2800" b="1">
                <a:latin typeface="楷体" pitchFamily="49" charset="-122"/>
                <a:ea typeface="楷体" pitchFamily="49" charset="-122"/>
              </a:rPr>
              <a:t>东风</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不与</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周郎便，</a:t>
            </a:r>
            <a:endParaRPr lang="en-US" altLang="zh-CN" sz="2800" b="1">
              <a:latin typeface="楷体" pitchFamily="49" charset="-122"/>
              <a:ea typeface="楷体" pitchFamily="49" charset="-122"/>
            </a:endParaRPr>
          </a:p>
          <a:p>
            <a:pPr algn="ctr">
              <a:lnSpc>
                <a:spcPct val="120000"/>
              </a:lnSpc>
              <a:spcBef>
                <a:spcPts val="600"/>
              </a:spcBef>
              <a:buClr>
                <a:schemeClr val="tx2"/>
              </a:buClr>
              <a:buSzPct val="70000"/>
            </a:pPr>
            <a:r>
              <a:rPr lang="zh-CN" altLang="en-US" sz="2800" b="1">
                <a:latin typeface="楷体" pitchFamily="49" charset="-122"/>
                <a:ea typeface="楷体" pitchFamily="49" charset="-122"/>
              </a:rPr>
              <a:t>铜雀</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春深</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锁二乔。</a:t>
            </a:r>
          </a:p>
        </p:txBody>
      </p:sp>
      <p:grpSp>
        <p:nvGrpSpPr>
          <p:cNvPr id="82946" name="组合 8"/>
          <p:cNvGrpSpPr>
            <a:grpSpLocks/>
          </p:cNvGrpSpPr>
          <p:nvPr/>
        </p:nvGrpSpPr>
        <p:grpSpPr bwMode="auto">
          <a:xfrm>
            <a:off x="0" y="-20638"/>
            <a:ext cx="2006600" cy="523876"/>
            <a:chOff x="70" y="-63"/>
            <a:chExt cx="3161" cy="824"/>
          </a:xfrm>
        </p:grpSpPr>
        <p:sp>
          <p:nvSpPr>
            <p:cNvPr id="8294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整体感知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3" name="文本框 10"/>
          <p:cNvSpPr txBox="1">
            <a:spLocks noChangeArrowheads="1"/>
          </p:cNvSpPr>
          <p:nvPr/>
        </p:nvSpPr>
        <p:spPr bwMode="auto">
          <a:xfrm>
            <a:off x="1196975" y="661988"/>
            <a:ext cx="6750050" cy="50006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lIns="68580" tIns="34290" rIns="68580" bIns="34290">
            <a:spAutoFit/>
          </a:bodyPr>
          <a:lstStyle/>
          <a:p>
            <a:pPr>
              <a:spcBef>
                <a:spcPts val="1800"/>
              </a:spcBef>
              <a:defRPr/>
            </a:pPr>
            <a:r>
              <a:rPr lang="zh-CN" altLang="en-US" sz="2800" b="1" dirty="0">
                <a:latin typeface="宋体" panose="02010600030101010101" pitchFamily="2" charset="-122"/>
                <a:ea typeface="宋体" panose="02010600030101010101" pitchFamily="2" charset="-122"/>
                <a:sym typeface="+mn-ea"/>
              </a:rPr>
              <a:t>有感情地朗读诗歌，读准字音，注意节奏。</a:t>
            </a:r>
            <a:endParaRPr lang="en-US" altLang="zh-CN" sz="2800" b="1" dirty="0">
              <a:latin typeface="宋体" panose="02010600030101010101" pitchFamily="2" charset="-122"/>
              <a:ea typeface="宋体" panose="02010600030101010101" pitchFamily="2" charset="-122"/>
              <a:sym typeface="+mn-ea"/>
            </a:endParaRPr>
          </a:p>
        </p:txBody>
      </p:sp>
      <p:pic>
        <p:nvPicPr>
          <p:cNvPr id="82953" name="25 诗词五首-赤壁.mp3">
            <a:hlinkClick r:id="" action="ppaction://media"/>
          </p:cNvPr>
          <p:cNvPicPr>
            <a:picLocks noRot="1" noChangeAspect="1" noChangeArrowheads="1"/>
          </p:cNvPicPr>
          <p:nvPr>
            <a:audioFile r:link="rId1"/>
          </p:nvPr>
        </p:nvPicPr>
        <p:blipFill>
          <a:blip r:embed="rId3"/>
          <a:srcRect/>
          <a:stretch>
            <a:fillRect/>
          </a:stretch>
        </p:blipFill>
        <p:spPr bwMode="auto">
          <a:xfrm>
            <a:off x="7956550" y="771525"/>
            <a:ext cx="304800" cy="304800"/>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295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146" fill="hold"/>
                                        <p:tgtEl>
                                          <p:spTgt spid="82953"/>
                                        </p:tgtEl>
                                      </p:cBhvr>
                                    </p:cmd>
                                  </p:childTnLst>
                                </p:cTn>
                              </p:par>
                            </p:childTnLst>
                          </p:cTn>
                        </p:par>
                      </p:childTnLst>
                    </p:cTn>
                  </p:par>
                </p:childTnLst>
              </p:cTn>
              <p:nextCondLst>
                <p:cond evt="onClick" delay="0">
                  <p:tgtEl>
                    <p:spTgt spid="8295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2953"/>
                </p:tgtEl>
              </p:cMediaNode>
            </p:audi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0825" y="1020763"/>
            <a:ext cx="8713788" cy="830262"/>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折戟沉沙铁未销，自将磨洗认前朝。</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折断的铁戟沉在沙底还没有烂掉，拿起磨洗后认出戟是东吴破曹时的遗物。</a:t>
            </a:r>
          </a:p>
        </p:txBody>
      </p:sp>
      <p:sp>
        <p:nvSpPr>
          <p:cNvPr id="6" name="TextBox 3"/>
          <p:cNvSpPr txBox="1">
            <a:spLocks noChangeArrowheads="1"/>
          </p:cNvSpPr>
          <p:nvPr/>
        </p:nvSpPr>
        <p:spPr bwMode="auto">
          <a:xfrm>
            <a:off x="250825" y="1885950"/>
            <a:ext cx="8640763" cy="1016000"/>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折戟</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折断的戟。戟</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古代兵器。</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未销</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没有完全锈蚀。销</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销蚀。</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将</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拿</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取。</a:t>
            </a:r>
            <a:r>
              <a:rPr lang="en-US" altLang="zh-CN" sz="2000">
                <a:latin typeface="楷体" pitchFamily="49" charset="-122"/>
                <a:ea typeface="楷体" pitchFamily="49" charset="-122"/>
              </a:rPr>
              <a:t>                     </a:t>
            </a:r>
            <a:r>
              <a:rPr lang="zh-CN" altLang="zh-CN" sz="2000" b="1">
                <a:solidFill>
                  <a:srgbClr val="FF0000"/>
                </a:solidFill>
                <a:latin typeface="楷体" pitchFamily="49" charset="-122"/>
                <a:ea typeface="楷体" pitchFamily="49" charset="-122"/>
              </a:rPr>
              <a:t>磨洗</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磨光洗净。</a:t>
            </a:r>
            <a:r>
              <a:rPr lang="en-US" altLang="zh-CN" sz="2000">
                <a:latin typeface="楷体" pitchFamily="49" charset="-122"/>
                <a:ea typeface="楷体" pitchFamily="49" charset="-122"/>
              </a:rPr>
              <a:t>     </a:t>
            </a:r>
          </a:p>
          <a:p>
            <a:pPr eaLnBrk="0" hangingPunct="0"/>
            <a:r>
              <a:rPr lang="zh-CN" altLang="zh-CN" sz="2000" b="1">
                <a:solidFill>
                  <a:srgbClr val="FF0000"/>
                </a:solidFill>
                <a:latin typeface="楷体" pitchFamily="49" charset="-122"/>
                <a:ea typeface="楷体" pitchFamily="49" charset="-122"/>
              </a:rPr>
              <a:t>认前朝</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辨认出是前朝遗物。前朝</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这里指赤壁之战的时代。</a:t>
            </a:r>
            <a:endParaRPr lang="zh-CN" altLang="en-US" sz="2000">
              <a:latin typeface="楷体" pitchFamily="49" charset="-122"/>
              <a:ea typeface="楷体" pitchFamily="49" charset="-122"/>
            </a:endParaRPr>
          </a:p>
        </p:txBody>
      </p:sp>
      <p:sp>
        <p:nvSpPr>
          <p:cNvPr id="7" name="TextBox 6"/>
          <p:cNvSpPr txBox="1"/>
          <p:nvPr/>
        </p:nvSpPr>
        <p:spPr>
          <a:xfrm>
            <a:off x="250825" y="2897188"/>
            <a:ext cx="8713788" cy="831850"/>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东风不与周郎便，铜雀春深锁二乔。</a:t>
            </a:r>
          </a:p>
          <a:p>
            <a:pPr algn="ju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假如东风不给周瑜以方便，结局恐怕是曹操取胜，二乔被关进铜雀台中了。</a:t>
            </a:r>
          </a:p>
        </p:txBody>
      </p:sp>
      <p:sp>
        <p:nvSpPr>
          <p:cNvPr id="8" name="TextBox 5"/>
          <p:cNvSpPr txBox="1">
            <a:spLocks noChangeArrowheads="1"/>
          </p:cNvSpPr>
          <p:nvPr/>
        </p:nvSpPr>
        <p:spPr bwMode="auto">
          <a:xfrm>
            <a:off x="250825" y="3729038"/>
            <a:ext cx="8237538" cy="1323975"/>
          </a:xfrm>
          <a:prstGeom prst="rect">
            <a:avLst/>
          </a:prstGeom>
          <a:noFill/>
          <a:ln w="9525">
            <a:noFill/>
            <a:miter lim="800000"/>
            <a:headEnd/>
            <a:tailEnd/>
          </a:ln>
        </p:spPr>
        <p:txBody>
          <a:bodyPr>
            <a:spAutoFit/>
          </a:bodyPr>
          <a:lstStyle/>
          <a:p>
            <a:pPr eaLnBrk="0" hangingPunct="0"/>
            <a:r>
              <a:rPr lang="zh-CN" altLang="zh-CN" sz="2000" b="1">
                <a:solidFill>
                  <a:srgbClr val="FF0000"/>
                </a:solidFill>
                <a:latin typeface="楷体" pitchFamily="49" charset="-122"/>
                <a:ea typeface="楷体" pitchFamily="49" charset="-122"/>
              </a:rPr>
              <a:t>铜雀</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即铜雀台。曹操建于邺城</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今河北临漳西</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因楼顶铸有大铜雀而得名。</a:t>
            </a:r>
            <a:endParaRPr lang="en-US" altLang="zh-CN" sz="2000">
              <a:latin typeface="楷体" pitchFamily="49" charset="-122"/>
              <a:ea typeface="楷体" pitchFamily="49" charset="-122"/>
            </a:endParaRPr>
          </a:p>
          <a:p>
            <a:pPr eaLnBrk="0" hangingPunct="0"/>
            <a:r>
              <a:rPr lang="zh-CN" altLang="zh-CN" sz="2000" b="1">
                <a:solidFill>
                  <a:srgbClr val="FF0000"/>
                </a:solidFill>
                <a:latin typeface="楷体" pitchFamily="49" charset="-122"/>
                <a:ea typeface="楷体" pitchFamily="49" charset="-122"/>
              </a:rPr>
              <a:t>二乔</a:t>
            </a:r>
            <a:r>
              <a:rPr lang="zh-CN" altLang="en-US" sz="2000" b="1">
                <a:solidFill>
                  <a:srgbClr val="FF0000"/>
                </a:solidFill>
                <a:latin typeface="楷体" pitchFamily="49" charset="-122"/>
                <a:ea typeface="楷体" pitchFamily="49" charset="-122"/>
              </a:rPr>
              <a:t>：</a:t>
            </a:r>
            <a:r>
              <a:rPr lang="zh-CN" altLang="zh-CN" sz="2000">
                <a:latin typeface="楷体" pitchFamily="49" charset="-122"/>
                <a:ea typeface="楷体" pitchFamily="49" charset="-122"/>
              </a:rPr>
              <a:t>即江东乔公的两个女儿</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东吴美女</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被称为大乔、小乔。大乔嫁孙策</a:t>
            </a:r>
            <a:r>
              <a:rPr lang="zh-CN" altLang="en-US" sz="2000">
                <a:latin typeface="楷体" pitchFamily="49" charset="-122"/>
                <a:ea typeface="楷体" pitchFamily="49" charset="-122"/>
              </a:rPr>
              <a:t>，</a:t>
            </a:r>
            <a:r>
              <a:rPr lang="zh-CN" altLang="zh-CN" sz="2000">
                <a:latin typeface="楷体" pitchFamily="49" charset="-122"/>
                <a:ea typeface="楷体" pitchFamily="49" charset="-122"/>
              </a:rPr>
              <a:t>小乔嫁周瑜。</a:t>
            </a:r>
            <a:endParaRPr lang="zh-CN" altLang="en-US" sz="2000">
              <a:latin typeface="楷体" pitchFamily="49" charset="-122"/>
              <a:ea typeface="楷体" pitchFamily="49" charset="-122"/>
            </a:endParaRPr>
          </a:p>
        </p:txBody>
      </p:sp>
      <p:grpSp>
        <p:nvGrpSpPr>
          <p:cNvPr id="83973" name="组合 14"/>
          <p:cNvGrpSpPr>
            <a:grpSpLocks/>
          </p:cNvGrpSpPr>
          <p:nvPr/>
        </p:nvGrpSpPr>
        <p:grpSpPr bwMode="auto">
          <a:xfrm>
            <a:off x="44450" y="-39688"/>
            <a:ext cx="2006600" cy="522288"/>
            <a:chOff x="70" y="-63"/>
            <a:chExt cx="3160" cy="824"/>
          </a:xfrm>
        </p:grpSpPr>
        <p:sp>
          <p:nvSpPr>
            <p:cNvPr id="83975"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3974" name="矩形 2"/>
          <p:cNvSpPr>
            <a:spLocks noChangeArrowheads="1"/>
          </p:cNvSpPr>
          <p:nvPr/>
        </p:nvSpPr>
        <p:spPr bwMode="auto">
          <a:xfrm>
            <a:off x="395288" y="463550"/>
            <a:ext cx="8497887" cy="523875"/>
          </a:xfrm>
          <a:prstGeom prst="rect">
            <a:avLst/>
          </a:prstGeom>
          <a:noFill/>
          <a:ln w="9525">
            <a:noFill/>
            <a:miter lim="800000"/>
            <a:headEnd/>
            <a:tailEnd/>
          </a:ln>
        </p:spPr>
        <p:txBody>
          <a:bodyPr>
            <a:spAutoFit/>
          </a:bodyPr>
          <a:lstStyle/>
          <a:p>
            <a:r>
              <a:rPr lang="zh-CN" altLang="en-US" sz="2800" b="1">
                <a:latin typeface="宋体" charset="-122"/>
              </a:rPr>
              <a:t>请同学反复朗读诗歌，用自己的话说说诗句的意思。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randombar(horizontal)">
                                      <p:cBhvr>
                                        <p:cTn id="2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103"/>
          <p:cNvSpPr txBox="1">
            <a:spLocks noChangeArrowheads="1"/>
          </p:cNvSpPr>
          <p:nvPr/>
        </p:nvSpPr>
        <p:spPr bwMode="auto">
          <a:xfrm>
            <a:off x="404813" y="458788"/>
            <a:ext cx="8270875" cy="892175"/>
          </a:xfrm>
          <a:prstGeom prst="rect">
            <a:avLst/>
          </a:prstGeom>
          <a:noFill/>
          <a:ln w="9525">
            <a:noFill/>
            <a:miter lim="800000"/>
            <a:headEnd/>
            <a:tailEnd/>
          </a:ln>
        </p:spPr>
        <p:txBody>
          <a:bodyPr>
            <a:spAutoFit/>
          </a:bodyPr>
          <a:lstStyle/>
          <a:p>
            <a:r>
              <a:rPr lang="en-US" altLang="zh-CN" sz="2600" b="1">
                <a:latin typeface="宋体" charset="-122"/>
              </a:rPr>
              <a:t>    </a:t>
            </a:r>
            <a:r>
              <a:rPr lang="zh-CN" altLang="zh-CN" sz="2600" b="1">
                <a:latin typeface="宋体" charset="-122"/>
              </a:rPr>
              <a:t>诗歌开头为什么从一把很不起眼的</a:t>
            </a:r>
            <a:r>
              <a:rPr lang="en-US" altLang="zh-CN" sz="2600" b="1">
                <a:latin typeface="宋体" charset="-122"/>
              </a:rPr>
              <a:t>“</a:t>
            </a:r>
            <a:r>
              <a:rPr lang="zh-CN" altLang="zh-CN" sz="2600" b="1">
                <a:solidFill>
                  <a:srgbClr val="0000FF"/>
                </a:solidFill>
                <a:latin typeface="宋体" charset="-122"/>
              </a:rPr>
              <a:t>折戟</a:t>
            </a:r>
            <a:r>
              <a:rPr lang="en-US" altLang="zh-CN" sz="2600" b="1">
                <a:latin typeface="宋体" charset="-122"/>
              </a:rPr>
              <a:t>”</a:t>
            </a:r>
            <a:r>
              <a:rPr lang="zh-CN" altLang="zh-CN" sz="2600" b="1">
                <a:latin typeface="宋体" charset="-122"/>
              </a:rPr>
              <a:t>写起</a:t>
            </a:r>
            <a:r>
              <a:rPr lang="zh-CN" altLang="en-US" sz="2600" b="1">
                <a:latin typeface="宋体" charset="-122"/>
              </a:rPr>
              <a:t>？</a:t>
            </a:r>
            <a:r>
              <a:rPr lang="zh-CN" altLang="zh-CN" sz="2600" b="1">
                <a:latin typeface="宋体" charset="-122"/>
              </a:rPr>
              <a:t>这样写有何作用</a:t>
            </a:r>
            <a:r>
              <a:rPr lang="zh-CN" altLang="en-US" sz="2600" b="1">
                <a:latin typeface="宋体" charset="-122"/>
              </a:rPr>
              <a:t>？</a:t>
            </a:r>
          </a:p>
        </p:txBody>
      </p:sp>
      <p:sp>
        <p:nvSpPr>
          <p:cNvPr id="2" name="文本框 1"/>
          <p:cNvSpPr txBox="1">
            <a:spLocks noChangeArrowheads="1"/>
          </p:cNvSpPr>
          <p:nvPr/>
        </p:nvSpPr>
        <p:spPr bwMode="auto">
          <a:xfrm>
            <a:off x="430213" y="1838325"/>
            <a:ext cx="8245475" cy="1293813"/>
          </a:xfrm>
          <a:prstGeom prst="rect">
            <a:avLst/>
          </a:prstGeom>
          <a:solidFill>
            <a:schemeClr val="accent2">
              <a:lumMod val="40000"/>
              <a:lumOff val="6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600" b="1" dirty="0" smtClean="0">
                <a:latin typeface="楷体" panose="02010609060101010101" pitchFamily="49" charset="-122"/>
                <a:ea typeface="楷体" panose="02010609060101010101" pitchFamily="49" charset="-122"/>
              </a:rPr>
              <a:t>    </a:t>
            </a:r>
            <a:r>
              <a:rPr lang="zh-CN" altLang="zh-CN" sz="2600" b="1" dirty="0" smtClean="0">
                <a:latin typeface="楷体" panose="02010609060101010101" pitchFamily="49" charset="-122"/>
                <a:ea typeface="楷体" panose="02010609060101010101" pitchFamily="49" charset="-122"/>
              </a:rPr>
              <a:t>沙</a:t>
            </a:r>
            <a:r>
              <a:rPr lang="zh-CN" altLang="zh-CN" sz="2600" b="1" dirty="0">
                <a:latin typeface="楷体" panose="02010609060101010101" pitchFamily="49" charset="-122"/>
                <a:ea typeface="楷体" panose="02010609060101010101" pitchFamily="49" charset="-122"/>
              </a:rPr>
              <a:t>里沉埋着铁</a:t>
            </a:r>
            <a:r>
              <a:rPr lang="zh-CN" altLang="zh-CN" sz="2600" b="1" dirty="0" smtClean="0">
                <a:latin typeface="楷体" panose="02010609060101010101" pitchFamily="49" charset="-122"/>
                <a:ea typeface="楷体" panose="02010609060101010101" pitchFamily="49" charset="-122"/>
              </a:rPr>
              <a:t>戟</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点</a:t>
            </a:r>
            <a:r>
              <a:rPr lang="zh-CN" altLang="zh-CN" sz="2600" b="1" dirty="0">
                <a:latin typeface="楷体" panose="02010609060101010101" pitchFamily="49" charset="-122"/>
                <a:ea typeface="楷体" panose="02010609060101010101" pitchFamily="49" charset="-122"/>
              </a:rPr>
              <a:t>出此地曾有过历史风云。折戟沉沙而仍未</a:t>
            </a:r>
            <a:r>
              <a:rPr lang="zh-CN" altLang="zh-CN" sz="2600" b="1" dirty="0" smtClean="0">
                <a:latin typeface="楷体" panose="02010609060101010101" pitchFamily="49" charset="-122"/>
                <a:ea typeface="楷体" panose="02010609060101010101" pitchFamily="49" charset="-122"/>
              </a:rPr>
              <a:t>销蚀</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又</a:t>
            </a:r>
            <a:r>
              <a:rPr lang="zh-CN" altLang="zh-CN" sz="2600" b="1" dirty="0">
                <a:latin typeface="楷体" panose="02010609060101010101" pitchFamily="49" charset="-122"/>
                <a:ea typeface="楷体" panose="02010609060101010101" pitchFamily="49" charset="-122"/>
              </a:rPr>
              <a:t>引发岁月流逝物存人非的感慨。很自然地引起后文对历史的咏叹。</a:t>
            </a:r>
            <a:endParaRPr lang="zh-CN" altLang="en-US" sz="2600" b="1" dirty="0">
              <a:latin typeface="楷体" panose="02010609060101010101" pitchFamily="49" charset="-122"/>
              <a:ea typeface="楷体" panose="02010609060101010101" pitchFamily="49" charset="-122"/>
            </a:endParaRPr>
          </a:p>
        </p:txBody>
      </p:sp>
      <p:grpSp>
        <p:nvGrpSpPr>
          <p:cNvPr id="84995" name="组合 14"/>
          <p:cNvGrpSpPr>
            <a:grpSpLocks/>
          </p:cNvGrpSpPr>
          <p:nvPr/>
        </p:nvGrpSpPr>
        <p:grpSpPr bwMode="auto">
          <a:xfrm>
            <a:off x="44450" y="-39688"/>
            <a:ext cx="2006600" cy="522288"/>
            <a:chOff x="70" y="-63"/>
            <a:chExt cx="3160" cy="824"/>
          </a:xfrm>
        </p:grpSpPr>
        <p:sp>
          <p:nvSpPr>
            <p:cNvPr id="84999"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文本框 103"/>
          <p:cNvSpPr txBox="1">
            <a:spLocks noChangeArrowheads="1"/>
          </p:cNvSpPr>
          <p:nvPr/>
        </p:nvSpPr>
        <p:spPr bwMode="auto">
          <a:xfrm>
            <a:off x="468313" y="3575050"/>
            <a:ext cx="8351837" cy="1292225"/>
          </a:xfrm>
          <a:prstGeom prst="rect">
            <a:avLst/>
          </a:prstGeom>
          <a:solidFill>
            <a:schemeClr val="accent5">
              <a:lumMod val="20000"/>
              <a:lumOff val="80000"/>
            </a:schemeClr>
          </a:solidFill>
          <a:ln>
            <a:noFill/>
          </a:ln>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hangingPunct="1">
              <a:defRPr/>
            </a:pPr>
            <a:r>
              <a:rPr lang="en-US" altLang="zh-CN" sz="2600" b="1" dirty="0" smtClean="0">
                <a:latin typeface="楷体" panose="02010609060101010101" pitchFamily="49" charset="-122"/>
                <a:ea typeface="楷体" panose="02010609060101010101" pitchFamily="49" charset="-122"/>
              </a:rPr>
              <a:t>    </a:t>
            </a:r>
            <a:r>
              <a:rPr lang="zh-CN" altLang="zh-CN" sz="2600" b="1" dirty="0" smtClean="0">
                <a:latin typeface="楷体" panose="02010609060101010101" pitchFamily="49" charset="-122"/>
                <a:ea typeface="楷体" panose="02010609060101010101" pitchFamily="49" charset="-122"/>
              </a:rPr>
              <a:t>这</a:t>
            </a:r>
            <a:r>
              <a:rPr lang="zh-CN" altLang="zh-CN" sz="2600" b="1" dirty="0">
                <a:latin typeface="楷体" panose="02010609060101010101" pitchFamily="49" charset="-122"/>
                <a:ea typeface="楷体" panose="02010609060101010101" pitchFamily="49" charset="-122"/>
              </a:rPr>
              <a:t>两</a:t>
            </a:r>
            <a:r>
              <a:rPr lang="zh-CN" altLang="zh-CN" sz="2600" b="1" dirty="0" smtClean="0">
                <a:latin typeface="楷体" panose="02010609060101010101" pitchFamily="49" charset="-122"/>
                <a:ea typeface="楷体" panose="02010609060101010101" pitchFamily="49" charset="-122"/>
              </a:rPr>
              <a:t>句</a:t>
            </a:r>
            <a:r>
              <a:rPr lang="zh-CN" altLang="en-US" sz="2600" b="1" dirty="0" smtClean="0">
                <a:latin typeface="楷体" panose="02010609060101010101" pitchFamily="49" charset="-122"/>
                <a:ea typeface="楷体" panose="02010609060101010101" pitchFamily="49" charset="-122"/>
              </a:rPr>
              <a:t>使</a:t>
            </a:r>
            <a:r>
              <a:rPr lang="zh-CN" altLang="zh-CN" sz="2600" b="1" dirty="0" smtClean="0">
                <a:latin typeface="楷体" panose="02010609060101010101" pitchFamily="49" charset="-122"/>
                <a:ea typeface="楷体" panose="02010609060101010101" pitchFamily="49" charset="-122"/>
              </a:rPr>
              <a:t>用“将”</a:t>
            </a:r>
            <a:r>
              <a:rPr lang="zh-CN" altLang="zh-CN" sz="2600" b="1" dirty="0">
                <a:latin typeface="楷体" panose="02010609060101010101" pitchFamily="49" charset="-122"/>
                <a:ea typeface="楷体" panose="02010609060101010101" pitchFamily="49" charset="-122"/>
              </a:rPr>
              <a:t>“磨”“洗”“认”一连串的</a:t>
            </a:r>
            <a:r>
              <a:rPr lang="zh-CN" altLang="zh-CN" sz="2600" b="1" dirty="0" smtClean="0">
                <a:latin typeface="楷体" panose="02010609060101010101" pitchFamily="49" charset="-122"/>
                <a:ea typeface="楷体" panose="02010609060101010101" pitchFamily="49" charset="-122"/>
              </a:rPr>
              <a:t>动词</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生动</a:t>
            </a:r>
            <a:r>
              <a:rPr lang="zh-CN" altLang="zh-CN" sz="2600" b="1" dirty="0">
                <a:latin typeface="楷体" panose="02010609060101010101" pitchFamily="49" charset="-122"/>
                <a:ea typeface="楷体" panose="02010609060101010101" pitchFamily="49" charset="-122"/>
              </a:rPr>
              <a:t>地表现出作者当时兴奋的神态和对历史事件的高度</a:t>
            </a:r>
            <a:r>
              <a:rPr lang="zh-CN" altLang="zh-CN" sz="2600" b="1" dirty="0" smtClean="0">
                <a:latin typeface="楷体" panose="02010609060101010101" pitchFamily="49" charset="-122"/>
                <a:ea typeface="楷体" panose="02010609060101010101" pitchFamily="49" charset="-122"/>
              </a:rPr>
              <a:t>关切</a:t>
            </a:r>
            <a:r>
              <a:rPr lang="zh-CN" altLang="en-US" sz="2600" b="1" dirty="0" smtClean="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使</a:t>
            </a:r>
            <a:r>
              <a:rPr lang="zh-CN" altLang="zh-CN" sz="2600" b="1" dirty="0">
                <a:latin typeface="楷体" panose="02010609060101010101" pitchFamily="49" charset="-122"/>
                <a:ea typeface="楷体" panose="02010609060101010101" pitchFamily="49" charset="-122"/>
              </a:rPr>
              <a:t>下面的怀古幽情水到渠成。</a:t>
            </a:r>
            <a:endParaRPr lang="zh-CN" altLang="en-US" sz="2600" b="1" dirty="0">
              <a:latin typeface="楷体" panose="02010609060101010101" pitchFamily="49" charset="-122"/>
              <a:ea typeface="楷体" panose="02010609060101010101" pitchFamily="49" charset="-122"/>
            </a:endParaRPr>
          </a:p>
        </p:txBody>
      </p:sp>
      <p:sp>
        <p:nvSpPr>
          <p:cNvPr id="9" name="文本框 1"/>
          <p:cNvSpPr txBox="1">
            <a:spLocks noChangeArrowheads="1"/>
          </p:cNvSpPr>
          <p:nvPr/>
        </p:nvSpPr>
        <p:spPr bwMode="auto">
          <a:xfrm>
            <a:off x="1138238" y="3081338"/>
            <a:ext cx="6886575" cy="493712"/>
          </a:xfrm>
          <a:prstGeom prst="rect">
            <a:avLst/>
          </a:prstGeom>
          <a:noFill/>
          <a:ln w="9525">
            <a:noFill/>
            <a:miter lim="800000"/>
            <a:headEnd/>
            <a:tailEnd/>
          </a:ln>
        </p:spPr>
        <p:txBody>
          <a:bodyPr wrap="none">
            <a:spAutoFit/>
          </a:bodyPr>
          <a:lstStyle/>
          <a:p>
            <a:r>
              <a:rPr lang="zh-CN" altLang="zh-CN" sz="2600" b="1">
                <a:latin typeface="宋体" charset="-122"/>
              </a:rPr>
              <a:t>前两句中使用了哪些动词</a:t>
            </a:r>
            <a:r>
              <a:rPr lang="zh-CN" altLang="en-US" sz="2600" b="1">
                <a:latin typeface="宋体" charset="-122"/>
              </a:rPr>
              <a:t>？</a:t>
            </a:r>
            <a:r>
              <a:rPr lang="zh-CN" altLang="zh-CN" sz="2600" b="1">
                <a:latin typeface="宋体" charset="-122"/>
              </a:rPr>
              <a:t>有什么表达效果</a:t>
            </a:r>
            <a:r>
              <a:rPr lang="zh-CN" altLang="en-US" sz="2600" b="1">
                <a:latin typeface="宋体" charset="-122"/>
              </a:rPr>
              <a:t>？</a:t>
            </a:r>
            <a:endParaRPr lang="zh-CN" altLang="zh-CN" sz="2600" b="1">
              <a:latin typeface="宋体" charset="-122"/>
            </a:endParaRPr>
          </a:p>
        </p:txBody>
      </p:sp>
      <p:sp>
        <p:nvSpPr>
          <p:cNvPr id="16" name="矩形 9"/>
          <p:cNvSpPr>
            <a:spLocks noChangeArrowheads="1"/>
          </p:cNvSpPr>
          <p:nvPr/>
        </p:nvSpPr>
        <p:spPr bwMode="auto">
          <a:xfrm>
            <a:off x="1762125" y="1301750"/>
            <a:ext cx="5762625" cy="509588"/>
          </a:xfrm>
          <a:prstGeom prst="rect">
            <a:avLst/>
          </a:prstGeom>
          <a:noFill/>
          <a:ln w="9525">
            <a:noFill/>
            <a:miter lim="800000"/>
            <a:headEnd/>
            <a:tailEnd/>
          </a:ln>
        </p:spPr>
        <p:txBody>
          <a:bodyPr>
            <a:spAutoFit/>
          </a:bodyPr>
          <a:lstStyle/>
          <a:p>
            <a:pPr algn="ctr">
              <a:lnSpc>
                <a:spcPct val="120000"/>
              </a:lnSpc>
              <a:spcBef>
                <a:spcPts val="600"/>
              </a:spcBef>
              <a:buClr>
                <a:schemeClr val="tx2"/>
              </a:buClr>
              <a:buSzPct val="70000"/>
            </a:pPr>
            <a:r>
              <a:rPr lang="zh-CN" altLang="en-US" sz="2600" b="1">
                <a:solidFill>
                  <a:srgbClr val="FF0000"/>
                </a:solidFill>
                <a:latin typeface="楷体" pitchFamily="49" charset="-122"/>
                <a:ea typeface="楷体" pitchFamily="49" charset="-122"/>
              </a:rPr>
              <a:t>折戟沉沙铁未销，自将磨洗认前朝。</a:t>
            </a:r>
            <a:endParaRPr lang="en-US" altLang="zh-CN" sz="2600" b="1">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103"/>
          <p:cNvSpPr txBox="1">
            <a:spLocks noChangeArrowheads="1"/>
          </p:cNvSpPr>
          <p:nvPr/>
        </p:nvSpPr>
        <p:spPr bwMode="auto">
          <a:xfrm>
            <a:off x="428625" y="595313"/>
            <a:ext cx="8286750" cy="892175"/>
          </a:xfrm>
          <a:prstGeom prst="rect">
            <a:avLst/>
          </a:prstGeom>
          <a:noFill/>
          <a:ln w="9525">
            <a:noFill/>
            <a:miter lim="800000"/>
            <a:headEnd/>
            <a:tailEnd/>
          </a:ln>
        </p:spPr>
        <p:txBody>
          <a:bodyPr>
            <a:spAutoFit/>
          </a:bodyPr>
          <a:lstStyle/>
          <a:p>
            <a:r>
              <a:rPr lang="en-US" altLang="zh-CN" sz="2600" b="1">
                <a:latin typeface="宋体" charset="-122"/>
              </a:rPr>
              <a:t>    “</a:t>
            </a:r>
            <a:r>
              <a:rPr lang="zh-CN" altLang="zh-CN" sz="2600" b="1">
                <a:solidFill>
                  <a:srgbClr val="0000FF"/>
                </a:solidFill>
                <a:latin typeface="宋体" charset="-122"/>
              </a:rPr>
              <a:t>东风不与周郎便</a:t>
            </a:r>
            <a:r>
              <a:rPr lang="zh-CN" altLang="en-US" sz="2600" b="1">
                <a:solidFill>
                  <a:srgbClr val="0000FF"/>
                </a:solidFill>
                <a:latin typeface="宋体" charset="-122"/>
              </a:rPr>
              <a:t>，</a:t>
            </a:r>
            <a:r>
              <a:rPr lang="zh-CN" altLang="zh-CN" sz="2600" b="1">
                <a:solidFill>
                  <a:srgbClr val="0000FF"/>
                </a:solidFill>
                <a:latin typeface="宋体" charset="-122"/>
              </a:rPr>
              <a:t>铜雀春深锁二乔</a:t>
            </a:r>
            <a:r>
              <a:rPr lang="en-US" altLang="zh-CN" sz="2600" b="1">
                <a:latin typeface="宋体" charset="-122"/>
              </a:rPr>
              <a:t>”</a:t>
            </a:r>
            <a:r>
              <a:rPr lang="zh-CN" altLang="zh-CN" sz="2600" b="1">
                <a:latin typeface="宋体" charset="-122"/>
              </a:rPr>
              <a:t>表现了诗人怎样的历史眼光</a:t>
            </a:r>
            <a:r>
              <a:rPr lang="zh-CN" altLang="en-US" sz="2600" b="1">
                <a:latin typeface="宋体" charset="-122"/>
              </a:rPr>
              <a:t>？</a:t>
            </a:r>
            <a:r>
              <a:rPr lang="zh-CN" altLang="zh-CN" sz="2600" b="1">
                <a:latin typeface="宋体" charset="-122"/>
              </a:rPr>
              <a:t>抒发了诗人怎样的思想感情</a:t>
            </a:r>
            <a:r>
              <a:rPr lang="zh-CN" altLang="en-US" sz="2600" b="1">
                <a:latin typeface="宋体" charset="-122"/>
              </a:rPr>
              <a:t>？</a:t>
            </a:r>
          </a:p>
        </p:txBody>
      </p:sp>
      <p:sp>
        <p:nvSpPr>
          <p:cNvPr id="2" name="文本框 1"/>
          <p:cNvSpPr txBox="1">
            <a:spLocks noChangeArrowheads="1"/>
          </p:cNvSpPr>
          <p:nvPr/>
        </p:nvSpPr>
        <p:spPr bwMode="auto">
          <a:xfrm>
            <a:off x="165100" y="1638300"/>
            <a:ext cx="8813800" cy="2894013"/>
          </a:xfrm>
          <a:prstGeom prst="rect">
            <a:avLst/>
          </a:prstGeom>
          <a:noFill/>
          <a:ln w="9525">
            <a:noFill/>
            <a:miter lim="800000"/>
            <a:headEnd/>
            <a:tailEnd/>
          </a:ln>
        </p:spPr>
        <p:txBody>
          <a:bodyPr>
            <a:spAutoFit/>
          </a:bodyPr>
          <a:lstStyle/>
          <a:p>
            <a:r>
              <a:rPr lang="en-US" altLang="zh-CN" sz="2600" b="1">
                <a:latin typeface="楷体" pitchFamily="49" charset="-122"/>
                <a:ea typeface="楷体" pitchFamily="49" charset="-122"/>
              </a:rPr>
              <a:t>    </a:t>
            </a:r>
            <a:r>
              <a:rPr lang="zh-CN" altLang="zh-CN" sz="2600" b="1">
                <a:latin typeface="楷体" pitchFamily="49" charset="-122"/>
                <a:ea typeface="楷体" pitchFamily="49" charset="-122"/>
              </a:rPr>
              <a:t>杜牧认为若不是东风给周瑜以方便</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胜者就可能是曹操</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历史将要重写。反映了他敏锐的历史眼光和独到的见识</a:t>
            </a:r>
            <a:r>
              <a:rPr lang="zh-CN" altLang="en-US" sz="2600" b="1">
                <a:latin typeface="楷体" pitchFamily="49" charset="-122"/>
                <a:ea typeface="楷体" pitchFamily="49" charset="-122"/>
              </a:rPr>
              <a:t>：</a:t>
            </a:r>
            <a:r>
              <a:rPr lang="zh-CN" altLang="zh-CN" sz="2600" b="1">
                <a:solidFill>
                  <a:srgbClr val="FF0000"/>
                </a:solidFill>
                <a:latin typeface="楷体" pitchFamily="49" charset="-122"/>
                <a:ea typeface="楷体" pitchFamily="49" charset="-122"/>
              </a:rPr>
              <a:t>不以成败论英雄</a:t>
            </a:r>
            <a:r>
              <a:rPr lang="zh-CN" altLang="en-US" sz="2600" b="1">
                <a:solidFill>
                  <a:srgbClr val="FF0000"/>
                </a:solidFill>
                <a:latin typeface="楷体" pitchFamily="49" charset="-122"/>
                <a:ea typeface="楷体" pitchFamily="49" charset="-122"/>
              </a:rPr>
              <a:t>，</a:t>
            </a:r>
            <a:r>
              <a:rPr lang="zh-CN" altLang="zh-CN" sz="2600" b="1">
                <a:solidFill>
                  <a:srgbClr val="FF0000"/>
                </a:solidFill>
                <a:latin typeface="楷体" pitchFamily="49" charset="-122"/>
                <a:ea typeface="楷体" pitchFamily="49" charset="-122"/>
              </a:rPr>
              <a:t>认为历史上英雄的成功都有某种机遇</a:t>
            </a:r>
            <a:r>
              <a:rPr lang="zh-CN" altLang="zh-CN" sz="2600" b="1">
                <a:latin typeface="楷体" pitchFamily="49" charset="-122"/>
                <a:ea typeface="楷体" pitchFamily="49" charset="-122"/>
              </a:rPr>
              <a:t>。这两句曲折地反映出他的</a:t>
            </a:r>
            <a:r>
              <a:rPr lang="zh-CN" altLang="zh-CN" sz="2600" b="1">
                <a:solidFill>
                  <a:srgbClr val="FF0000"/>
                </a:solidFill>
                <a:latin typeface="楷体" pitchFamily="49" charset="-122"/>
                <a:ea typeface="楷体" pitchFamily="49" charset="-122"/>
              </a:rPr>
              <a:t>抑郁不平和豪爽胸襟</a:t>
            </a:r>
            <a:r>
              <a:rPr lang="zh-CN" altLang="zh-CN" sz="2600" b="1">
                <a:latin typeface="楷体" pitchFamily="49" charset="-122"/>
                <a:ea typeface="楷体" pitchFamily="49" charset="-122"/>
              </a:rPr>
              <a:t>。诗人慨叹历史上英雄成名的机遇</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是因为他生不逢时</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有政治军事才能而不得施展。这句诗似乎还有一层意思</a:t>
            </a:r>
            <a:r>
              <a:rPr lang="zh-CN" altLang="en-US" sz="2600" b="1">
                <a:latin typeface="楷体" pitchFamily="49" charset="-122"/>
                <a:ea typeface="楷体" pitchFamily="49" charset="-122"/>
              </a:rPr>
              <a:t>：</a:t>
            </a:r>
            <a:r>
              <a:rPr lang="zh-CN" altLang="zh-CN" sz="2600" b="1">
                <a:solidFill>
                  <a:srgbClr val="FF0000"/>
                </a:solidFill>
                <a:latin typeface="楷体" pitchFamily="49" charset="-122"/>
                <a:ea typeface="楷体" pitchFamily="49" charset="-122"/>
              </a:rPr>
              <a:t>只要有机遇</a:t>
            </a:r>
            <a:r>
              <a:rPr lang="zh-CN" altLang="en-US" sz="2600" b="1">
                <a:solidFill>
                  <a:srgbClr val="FF0000"/>
                </a:solidFill>
                <a:latin typeface="楷体" pitchFamily="49" charset="-122"/>
                <a:ea typeface="楷体" pitchFamily="49" charset="-122"/>
              </a:rPr>
              <a:t>，</a:t>
            </a:r>
            <a:r>
              <a:rPr lang="zh-CN" altLang="zh-CN" sz="2600" b="1">
                <a:solidFill>
                  <a:srgbClr val="FF0000"/>
                </a:solidFill>
                <a:latin typeface="楷体" pitchFamily="49" charset="-122"/>
                <a:ea typeface="楷体" pitchFamily="49" charset="-122"/>
              </a:rPr>
              <a:t>相信自己总会有作为</a:t>
            </a:r>
            <a:r>
              <a:rPr lang="zh-CN" altLang="en-US" sz="2600" b="1">
                <a:solidFill>
                  <a:srgbClr val="FF0000"/>
                </a:solidFill>
                <a:latin typeface="楷体" pitchFamily="49" charset="-122"/>
                <a:ea typeface="楷体" pitchFamily="49" charset="-122"/>
              </a:rPr>
              <a:t>，</a:t>
            </a:r>
            <a:r>
              <a:rPr lang="zh-CN" altLang="zh-CN" sz="2600" b="1">
                <a:solidFill>
                  <a:srgbClr val="FF0000"/>
                </a:solidFill>
                <a:latin typeface="楷体" pitchFamily="49" charset="-122"/>
                <a:ea typeface="楷体" pitchFamily="49" charset="-122"/>
              </a:rPr>
              <a:t>显示出一种逼人的豪气与自信</a:t>
            </a:r>
            <a:r>
              <a:rPr lang="zh-CN" altLang="zh-CN" sz="2600" b="1">
                <a:latin typeface="楷体" pitchFamily="49" charset="-122"/>
                <a:ea typeface="楷体" pitchFamily="49" charset="-122"/>
              </a:rPr>
              <a:t>。</a:t>
            </a:r>
            <a:endParaRPr lang="zh-CN" altLang="en-US" sz="2600" b="1">
              <a:latin typeface="楷体" pitchFamily="49" charset="-122"/>
              <a:ea typeface="楷体" pitchFamily="49" charset="-122"/>
            </a:endParaRPr>
          </a:p>
        </p:txBody>
      </p:sp>
      <p:grpSp>
        <p:nvGrpSpPr>
          <p:cNvPr id="86019" name="组合 14"/>
          <p:cNvGrpSpPr>
            <a:grpSpLocks/>
          </p:cNvGrpSpPr>
          <p:nvPr/>
        </p:nvGrpSpPr>
        <p:grpSpPr bwMode="auto">
          <a:xfrm>
            <a:off x="44450" y="-39688"/>
            <a:ext cx="2006600" cy="522288"/>
            <a:chOff x="70" y="-63"/>
            <a:chExt cx="3160" cy="824"/>
          </a:xfrm>
        </p:grpSpPr>
        <p:sp>
          <p:nvSpPr>
            <p:cNvPr id="8602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文本框 103"/>
          <p:cNvSpPr txBox="1">
            <a:spLocks noChangeArrowheads="1"/>
          </p:cNvSpPr>
          <p:nvPr/>
        </p:nvSpPr>
        <p:spPr bwMode="auto">
          <a:xfrm>
            <a:off x="1116013" y="700088"/>
            <a:ext cx="6792912" cy="522287"/>
          </a:xfrm>
          <a:prstGeom prst="rect">
            <a:avLst/>
          </a:prstGeom>
          <a:noFill/>
          <a:ln w="9525">
            <a:noFill/>
            <a:miter lim="800000"/>
            <a:headEnd/>
            <a:tailEnd/>
          </a:ln>
        </p:spPr>
        <p:txBody>
          <a:bodyPr>
            <a:spAutoFit/>
          </a:bodyPr>
          <a:lstStyle/>
          <a:p>
            <a:r>
              <a:rPr lang="zh-CN" altLang="zh-CN" sz="2800" b="1">
                <a:solidFill>
                  <a:srgbClr val="000000"/>
                </a:solidFill>
                <a:latin typeface="宋体" charset="-122"/>
              </a:rPr>
              <a:t>本诗以小见大</a:t>
            </a:r>
            <a:r>
              <a:rPr lang="zh-CN" altLang="en-US" sz="2800" b="1">
                <a:solidFill>
                  <a:srgbClr val="000000"/>
                </a:solidFill>
                <a:latin typeface="宋体" charset="-122"/>
              </a:rPr>
              <a:t>的写作</a:t>
            </a:r>
            <a:r>
              <a:rPr lang="zh-CN" altLang="zh-CN" sz="2800" b="1">
                <a:solidFill>
                  <a:srgbClr val="000000"/>
                </a:solidFill>
                <a:latin typeface="宋体" charset="-122"/>
              </a:rPr>
              <a:t>手法是怎样表现的</a:t>
            </a:r>
            <a:r>
              <a:rPr lang="zh-CN" altLang="en-US" sz="2800" b="1">
                <a:solidFill>
                  <a:srgbClr val="000000"/>
                </a:solidFill>
                <a:latin typeface="宋体" charset="-122"/>
              </a:rPr>
              <a:t>？</a:t>
            </a:r>
            <a:r>
              <a:rPr lang="en-US" altLang="zh-CN" sz="2800" b="1">
                <a:solidFill>
                  <a:srgbClr val="000000"/>
                </a:solidFill>
                <a:latin typeface="宋体" charset="-122"/>
              </a:rPr>
              <a:t> </a:t>
            </a:r>
            <a:endParaRPr lang="zh-CN" altLang="en-US" sz="2800" b="1">
              <a:latin typeface="宋体" charset="-122"/>
            </a:endParaRPr>
          </a:p>
        </p:txBody>
      </p:sp>
      <p:sp>
        <p:nvSpPr>
          <p:cNvPr id="2" name="文本框 1"/>
          <p:cNvSpPr txBox="1">
            <a:spLocks noChangeArrowheads="1"/>
          </p:cNvSpPr>
          <p:nvPr/>
        </p:nvSpPr>
        <p:spPr bwMode="auto">
          <a:xfrm>
            <a:off x="441325" y="1416050"/>
            <a:ext cx="8261350" cy="3106738"/>
          </a:xfrm>
          <a:prstGeom prst="rect">
            <a:avLst/>
          </a:prstGeom>
          <a:noFill/>
          <a:ln w="9525">
            <a:noFill/>
            <a:miter lim="800000"/>
            <a:headEnd/>
            <a:tailEnd/>
          </a:ln>
        </p:spPr>
        <p:txBody>
          <a:bodyPr>
            <a:spAutoFit/>
          </a:bodyPr>
          <a:lstStyle/>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这是一首咏史诗</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抒发的是对国家兴亡的感慨</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可谓大内容</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大主题</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但</a:t>
            </a:r>
            <a:r>
              <a:rPr lang="zh-CN" altLang="zh-CN" sz="2800" b="1">
                <a:solidFill>
                  <a:srgbClr val="FF0000"/>
                </a:solidFill>
                <a:latin typeface="楷体" pitchFamily="49" charset="-122"/>
                <a:ea typeface="楷体" pitchFamily="49" charset="-122"/>
              </a:rPr>
              <a:t>这大内容、大主题却是通过</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小物</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小事</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来显示的。</a:t>
            </a:r>
            <a:r>
              <a:rPr lang="zh-CN" altLang="zh-CN" sz="2800" b="1">
                <a:latin typeface="楷体" pitchFamily="49" charset="-122"/>
                <a:ea typeface="楷体" pitchFamily="49" charset="-122"/>
              </a:rPr>
              <a:t>诗的开头两句由一个小小的沉埋于沙中的</a:t>
            </a:r>
            <a:r>
              <a:rPr lang="zh-CN" altLang="zh-CN" sz="2800" b="1">
                <a:solidFill>
                  <a:srgbClr val="FF0000"/>
                </a:solidFill>
                <a:latin typeface="楷体" pitchFamily="49" charset="-122"/>
                <a:ea typeface="楷体" pitchFamily="49" charset="-122"/>
              </a:rPr>
              <a:t>“折戟</a:t>
            </a:r>
            <a:r>
              <a:rPr lang="zh-CN" altLang="en-US" sz="2800" b="1">
                <a:solidFill>
                  <a:srgbClr val="FF0000"/>
                </a:solidFill>
                <a:latin typeface="楷体" pitchFamily="49" charset="-122"/>
                <a:ea typeface="楷体" pitchFamily="49" charset="-122"/>
              </a:rPr>
              <a:t>”</a:t>
            </a:r>
            <a:r>
              <a:rPr lang="zh-CN" altLang="zh-CN" sz="2800" b="1">
                <a:latin typeface="楷体" pitchFamily="49" charset="-122"/>
                <a:ea typeface="楷体" pitchFamily="49" charset="-122"/>
              </a:rPr>
              <a:t>想到</a:t>
            </a:r>
            <a:r>
              <a:rPr lang="zh-CN" altLang="zh-CN" sz="2800" b="1">
                <a:solidFill>
                  <a:srgbClr val="FF0000"/>
                </a:solidFill>
                <a:latin typeface="楷体" pitchFamily="49" charset="-122"/>
                <a:ea typeface="楷体" pitchFamily="49" charset="-122"/>
              </a:rPr>
              <a:t>汉末分裂动乱的年代</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想到赤壁之战的风云人物</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后二句把</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二乔</a:t>
            </a:r>
            <a:r>
              <a:rPr lang="zh-CN" altLang="en-US" sz="2800" b="1">
                <a:solidFill>
                  <a:srgbClr val="FF0000"/>
                </a:solidFill>
                <a:latin typeface="楷体" pitchFamily="49" charset="-122"/>
                <a:ea typeface="楷体" pitchFamily="49" charset="-122"/>
              </a:rPr>
              <a:t>”</a:t>
            </a:r>
            <a:r>
              <a:rPr lang="zh-CN" altLang="zh-CN" sz="2800" b="1">
                <a:latin typeface="楷体" pitchFamily="49" charset="-122"/>
                <a:ea typeface="楷体" pitchFamily="49" charset="-122"/>
              </a:rPr>
              <a:t>不曾被捉这件小事与</a:t>
            </a:r>
            <a:r>
              <a:rPr lang="zh-CN" altLang="zh-CN" sz="2800" b="1">
                <a:solidFill>
                  <a:srgbClr val="FF0000"/>
                </a:solidFill>
                <a:latin typeface="楷体" pitchFamily="49" charset="-122"/>
                <a:ea typeface="楷体" pitchFamily="49" charset="-122"/>
              </a:rPr>
              <a:t>东吴霸业、三国鼎立</a:t>
            </a:r>
            <a:r>
              <a:rPr lang="zh-CN" altLang="zh-CN" sz="2800" b="1">
                <a:latin typeface="楷体" pitchFamily="49" charset="-122"/>
                <a:ea typeface="楷体" pitchFamily="49" charset="-122"/>
              </a:rPr>
              <a:t>的大主题联系起来</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写得具体、可感。</a:t>
            </a:r>
            <a:endParaRPr lang="zh-CN" altLang="en-US" sz="2800" b="1">
              <a:latin typeface="楷体" pitchFamily="49" charset="-122"/>
              <a:ea typeface="楷体" pitchFamily="49" charset="-122"/>
            </a:endParaRPr>
          </a:p>
        </p:txBody>
      </p:sp>
      <p:grpSp>
        <p:nvGrpSpPr>
          <p:cNvPr id="87043" name="组合 14"/>
          <p:cNvGrpSpPr>
            <a:grpSpLocks/>
          </p:cNvGrpSpPr>
          <p:nvPr/>
        </p:nvGrpSpPr>
        <p:grpSpPr bwMode="auto">
          <a:xfrm>
            <a:off x="44450" y="-39688"/>
            <a:ext cx="2006600" cy="522288"/>
            <a:chOff x="70" y="-63"/>
            <a:chExt cx="3160" cy="824"/>
          </a:xfrm>
        </p:grpSpPr>
        <p:sp>
          <p:nvSpPr>
            <p:cNvPr id="8704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矩形 6"/>
          <p:cNvSpPr>
            <a:spLocks noChangeArrowheads="1"/>
          </p:cNvSpPr>
          <p:nvPr/>
        </p:nvSpPr>
        <p:spPr bwMode="auto">
          <a:xfrm>
            <a:off x="503238" y="1492250"/>
            <a:ext cx="8137525" cy="2032000"/>
          </a:xfrm>
          <a:prstGeom prst="rect">
            <a:avLst/>
          </a:prstGeom>
          <a:noFill/>
          <a:ln w="9525">
            <a:noFill/>
            <a:miter lim="800000"/>
            <a:headEnd/>
            <a:tailEnd/>
          </a:ln>
        </p:spPr>
        <p:txBody>
          <a:bodyPr>
            <a:spAutoFit/>
          </a:bodyPr>
          <a:lstStyle/>
          <a:p>
            <a:pPr eaLnBrk="0" hangingPunct="0">
              <a:lnSpc>
                <a:spcPct val="150000"/>
              </a:lnSpc>
            </a:pPr>
            <a:r>
              <a:rPr lang="zh-CN" altLang="en-US" sz="2800" b="1">
                <a:latin typeface="楷体" pitchFamily="49" charset="-122"/>
                <a:ea typeface="楷体" pitchFamily="49" charset="-122"/>
              </a:rPr>
              <a:t>    这首咏史抒怀诗，借对赤壁之战的评述来抒发诗人的自负感慨，吐露壮志未酬、报国无门的抑郁不平，也告诫统治者不要寄希望于偶然的侥幸。</a:t>
            </a:r>
            <a:endParaRPr lang="zh-CN" altLang="en-US" sz="2800" b="1">
              <a:solidFill>
                <a:srgbClr val="0000FF"/>
              </a:solidFill>
              <a:latin typeface="楷体" pitchFamily="49" charset="-122"/>
              <a:ea typeface="楷体" pitchFamily="49" charset="-122"/>
            </a:endParaRPr>
          </a:p>
        </p:txBody>
      </p:sp>
      <p:grpSp>
        <p:nvGrpSpPr>
          <p:cNvPr id="88066" name="组合 1"/>
          <p:cNvGrpSpPr>
            <a:grpSpLocks/>
          </p:cNvGrpSpPr>
          <p:nvPr/>
        </p:nvGrpSpPr>
        <p:grpSpPr bwMode="auto">
          <a:xfrm>
            <a:off x="3700463" y="555625"/>
            <a:ext cx="1743075" cy="566738"/>
            <a:chOff x="3348038" y="555625"/>
            <a:chExt cx="1743075" cy="566738"/>
          </a:xfrm>
        </p:grpSpPr>
        <p:sp>
          <p:nvSpPr>
            <p:cNvPr id="14" name="圆角矩形 13"/>
            <p:cNvSpPr/>
            <p:nvPr/>
          </p:nvSpPr>
          <p:spPr bwMode="auto">
            <a:xfrm rot="555800">
              <a:off x="4600575" y="681038"/>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bwMode="auto">
            <a:xfrm rot="20470821">
              <a:off x="4195763" y="68738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bwMode="auto">
            <a:xfrm rot="319204">
              <a:off x="3776663" y="687388"/>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bwMode="auto">
            <a:xfrm rot="21148334">
              <a:off x="3367088" y="695325"/>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88075" name="矩形 1"/>
            <p:cNvSpPr>
              <a:spLocks noChangeArrowheads="1"/>
            </p:cNvSpPr>
            <p:nvPr/>
          </p:nvSpPr>
          <p:spPr bwMode="auto">
            <a:xfrm>
              <a:off x="3348038" y="555625"/>
              <a:ext cx="1743075" cy="566738"/>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主题思想</a:t>
              </a:r>
            </a:p>
          </p:txBody>
        </p:sp>
      </p:grpSp>
      <p:grpSp>
        <p:nvGrpSpPr>
          <p:cNvPr id="88067" name="组合 13"/>
          <p:cNvGrpSpPr>
            <a:grpSpLocks/>
          </p:cNvGrpSpPr>
          <p:nvPr/>
        </p:nvGrpSpPr>
        <p:grpSpPr bwMode="auto">
          <a:xfrm>
            <a:off x="28575" y="-20638"/>
            <a:ext cx="2006600" cy="522288"/>
            <a:chOff x="70" y="-63"/>
            <a:chExt cx="3160" cy="822"/>
          </a:xfrm>
        </p:grpSpPr>
        <p:sp>
          <p:nvSpPr>
            <p:cNvPr id="88068"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课堂小结</a:t>
              </a:r>
            </a:p>
          </p:txBody>
        </p:sp>
        <p:cxnSp>
          <p:nvCxnSpPr>
            <p:cNvPr id="2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p:cNvPicPr>
            <a:picLocks noChangeAspect="1" noChangeArrowheads="1"/>
          </p:cNvPicPr>
          <p:nvPr/>
        </p:nvPicPr>
        <p:blipFill>
          <a:blip r:embed="rId2"/>
          <a:srcRect/>
          <a:stretch>
            <a:fillRect/>
          </a:stretch>
        </p:blipFill>
        <p:spPr bwMode="auto">
          <a:xfrm>
            <a:off x="11113" y="0"/>
            <a:ext cx="9132887" cy="5143500"/>
          </a:xfrm>
          <a:prstGeom prst="rect">
            <a:avLst/>
          </a:prstGeom>
          <a:noFill/>
          <a:ln w="9525">
            <a:noFill/>
            <a:miter lim="800000"/>
            <a:headEnd/>
            <a:tailEnd/>
          </a:ln>
        </p:spPr>
      </p:pic>
      <p:sp>
        <p:nvSpPr>
          <p:cNvPr id="5" name="TextBox 48"/>
          <p:cNvSpPr txBox="1"/>
          <p:nvPr/>
        </p:nvSpPr>
        <p:spPr>
          <a:xfrm>
            <a:off x="1513858" y="1779662"/>
            <a:ext cx="6116284" cy="807913"/>
          </a:xfrm>
          <a:prstGeom prst="rect">
            <a:avLst/>
          </a:prstGeom>
          <a:noFill/>
          <a:ln w="19050">
            <a:solidFill>
              <a:schemeClr val="tx1"/>
            </a:solidFill>
          </a:ln>
          <a:effectLst>
            <a:softEdge rad="31750"/>
          </a:effectLst>
        </p:spPr>
        <p:txBody>
          <a:bodyPr lIns="68580" tIns="34290" rIns="68580" bIns="34290">
            <a:spAutoFit/>
          </a:bodyPr>
          <a:lstStyle/>
          <a:p>
            <a:pPr algn="ctr" eaLnBrk="0" hangingPunct="0">
              <a:defRPr/>
            </a:pPr>
            <a:r>
              <a:rPr lang="zh-CN" altLang="en-US" sz="4800" b="1">
                <a:solidFill>
                  <a:srgbClr val="FF0000"/>
                </a:solidFill>
                <a:effectLst>
                  <a:outerShdw blurRad="38100" dist="38100" dir="2700000" algn="tl">
                    <a:srgbClr val="C0C0C0"/>
                  </a:outerShdw>
                </a:effectLst>
                <a:latin typeface="宋体" charset="-122"/>
                <a:ea typeface="Kaiti SC"/>
                <a:cs typeface="Kaiti SC"/>
              </a:rPr>
              <a:t>饮  酒（其五）</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1"/>
          <p:cNvSpPr txBox="1">
            <a:spLocks noChangeArrowheads="1"/>
          </p:cNvSpPr>
          <p:nvPr/>
        </p:nvSpPr>
        <p:spPr bwMode="auto">
          <a:xfrm>
            <a:off x="563563" y="1924050"/>
            <a:ext cx="446087" cy="954088"/>
          </a:xfrm>
          <a:prstGeom prst="rect">
            <a:avLst/>
          </a:prstGeom>
          <a:noFill/>
          <a:ln w="9525">
            <a:noFill/>
            <a:miter lim="800000"/>
            <a:headEnd/>
            <a:tailEnd/>
          </a:ln>
        </p:spPr>
        <p:txBody>
          <a:bodyPr>
            <a:spAutoFit/>
          </a:bodyPr>
          <a:lstStyle/>
          <a:p>
            <a:r>
              <a:rPr lang="zh-CN" altLang="zh-CN" sz="2800">
                <a:solidFill>
                  <a:srgbClr val="FF0000"/>
                </a:solidFill>
                <a:latin typeface="黑体" pitchFamily="49" charset="-122"/>
                <a:ea typeface="黑体" pitchFamily="49" charset="-122"/>
              </a:rPr>
              <a:t>赤壁</a:t>
            </a:r>
            <a:endParaRPr lang="zh-CN" altLang="en-US" sz="2800">
              <a:solidFill>
                <a:srgbClr val="FF0000"/>
              </a:solidFill>
              <a:latin typeface="黑体" pitchFamily="49" charset="-122"/>
              <a:ea typeface="黑体" pitchFamily="49" charset="-122"/>
            </a:endParaRPr>
          </a:p>
        </p:txBody>
      </p:sp>
      <p:sp>
        <p:nvSpPr>
          <p:cNvPr id="89090" name="文本框 2"/>
          <p:cNvSpPr txBox="1">
            <a:spLocks noChangeArrowheads="1"/>
          </p:cNvSpPr>
          <p:nvPr/>
        </p:nvSpPr>
        <p:spPr bwMode="auto">
          <a:xfrm>
            <a:off x="1520825" y="1135063"/>
            <a:ext cx="1620838" cy="523875"/>
          </a:xfrm>
          <a:prstGeom prst="rect">
            <a:avLst/>
          </a:prstGeom>
          <a:noFill/>
          <a:ln w="9525">
            <a:noFill/>
            <a:miter lim="800000"/>
            <a:headEnd/>
            <a:tailEnd/>
          </a:ln>
        </p:spPr>
        <p:txBody>
          <a:bodyPr wrap="none">
            <a:spAutoFit/>
          </a:bodyPr>
          <a:lstStyle/>
          <a:p>
            <a:r>
              <a:rPr lang="zh-CN" altLang="zh-CN" sz="2800" b="1">
                <a:solidFill>
                  <a:srgbClr val="0000FF"/>
                </a:solidFill>
                <a:latin typeface="楷体" pitchFamily="49" charset="-122"/>
                <a:ea typeface="楷体" pitchFamily="49" charset="-122"/>
              </a:rPr>
              <a:t>兴感之由</a:t>
            </a:r>
            <a:endParaRPr lang="zh-CN" altLang="en-US" sz="2800" b="1">
              <a:solidFill>
                <a:srgbClr val="0000FF"/>
              </a:solidFill>
              <a:latin typeface="楷体" pitchFamily="49" charset="-122"/>
              <a:ea typeface="楷体" pitchFamily="49" charset="-122"/>
            </a:endParaRPr>
          </a:p>
        </p:txBody>
      </p:sp>
      <p:sp>
        <p:nvSpPr>
          <p:cNvPr id="89091" name="文本框 3"/>
          <p:cNvSpPr txBox="1">
            <a:spLocks noChangeArrowheads="1"/>
          </p:cNvSpPr>
          <p:nvPr/>
        </p:nvSpPr>
        <p:spPr bwMode="auto">
          <a:xfrm>
            <a:off x="1520825" y="3200400"/>
            <a:ext cx="1620838" cy="523875"/>
          </a:xfrm>
          <a:prstGeom prst="rect">
            <a:avLst/>
          </a:prstGeom>
          <a:noFill/>
          <a:ln w="9525">
            <a:noFill/>
            <a:miter lim="800000"/>
            <a:headEnd/>
            <a:tailEnd/>
          </a:ln>
        </p:spPr>
        <p:txBody>
          <a:bodyPr wrap="none">
            <a:spAutoFit/>
          </a:bodyPr>
          <a:lstStyle/>
          <a:p>
            <a:r>
              <a:rPr lang="zh-CN" altLang="zh-CN" sz="2800" b="1">
                <a:solidFill>
                  <a:srgbClr val="0000FF"/>
                </a:solidFill>
                <a:latin typeface="楷体" pitchFamily="49" charset="-122"/>
                <a:ea typeface="楷体" pitchFamily="49" charset="-122"/>
              </a:rPr>
              <a:t>感慨咏叹</a:t>
            </a:r>
            <a:endParaRPr lang="zh-CN" altLang="en-US" sz="2800" b="1">
              <a:solidFill>
                <a:srgbClr val="0000FF"/>
              </a:solidFill>
              <a:latin typeface="楷体" pitchFamily="49" charset="-122"/>
              <a:ea typeface="楷体" pitchFamily="49" charset="-122"/>
            </a:endParaRPr>
          </a:p>
        </p:txBody>
      </p:sp>
      <p:sp>
        <p:nvSpPr>
          <p:cNvPr id="89092" name="文本框 4"/>
          <p:cNvSpPr txBox="1">
            <a:spLocks noChangeArrowheads="1"/>
          </p:cNvSpPr>
          <p:nvPr/>
        </p:nvSpPr>
        <p:spPr bwMode="auto">
          <a:xfrm>
            <a:off x="3381375" y="1055688"/>
            <a:ext cx="2352675" cy="952500"/>
          </a:xfrm>
          <a:prstGeom prst="rect">
            <a:avLst/>
          </a:prstGeom>
          <a:noFill/>
          <a:ln w="9525">
            <a:noFill/>
            <a:miter lim="800000"/>
            <a:headEnd/>
            <a:tailEnd/>
          </a:ln>
        </p:spPr>
        <p:txBody>
          <a:bodyPr>
            <a:spAutoFit/>
          </a:bodyPr>
          <a:lstStyle/>
          <a:p>
            <a:r>
              <a:rPr lang="zh-CN" altLang="zh-CN" sz="2800" b="1">
                <a:latin typeface="楷体" pitchFamily="49" charset="-122"/>
                <a:ea typeface="楷体" pitchFamily="49" charset="-122"/>
              </a:rPr>
              <a:t>未销蚀的铁戟是前朝之物</a:t>
            </a:r>
            <a:endParaRPr lang="zh-CN" altLang="en-US" sz="2800" b="1">
              <a:latin typeface="楷体" pitchFamily="49" charset="-122"/>
              <a:ea typeface="楷体" pitchFamily="49" charset="-122"/>
            </a:endParaRPr>
          </a:p>
        </p:txBody>
      </p:sp>
      <p:sp>
        <p:nvSpPr>
          <p:cNvPr id="89093" name="文本框 5"/>
          <p:cNvSpPr txBox="1">
            <a:spLocks noChangeArrowheads="1"/>
          </p:cNvSpPr>
          <p:nvPr/>
        </p:nvSpPr>
        <p:spPr bwMode="auto">
          <a:xfrm>
            <a:off x="3338513" y="3001963"/>
            <a:ext cx="2395537" cy="954087"/>
          </a:xfrm>
          <a:prstGeom prst="rect">
            <a:avLst/>
          </a:prstGeom>
          <a:noFill/>
          <a:ln w="9525">
            <a:noFill/>
            <a:miter lim="800000"/>
            <a:headEnd/>
            <a:tailEnd/>
          </a:ln>
        </p:spPr>
        <p:txBody>
          <a:bodyPr>
            <a:spAutoFit/>
          </a:bodyPr>
          <a:lstStyle/>
          <a:p>
            <a:r>
              <a:rPr lang="zh-CN" altLang="zh-CN" sz="2800" b="1">
                <a:latin typeface="楷体" pitchFamily="49" charset="-122"/>
                <a:ea typeface="楷体" pitchFamily="49" charset="-122"/>
              </a:rPr>
              <a:t>若非东风之利历史将会改写</a:t>
            </a:r>
            <a:endParaRPr lang="zh-CN" altLang="en-US" sz="2800" b="1">
              <a:latin typeface="楷体" pitchFamily="49" charset="-122"/>
              <a:ea typeface="楷体" pitchFamily="49" charset="-122"/>
            </a:endParaRPr>
          </a:p>
        </p:txBody>
      </p:sp>
      <p:sp>
        <p:nvSpPr>
          <p:cNvPr id="89094" name="文本框 7"/>
          <p:cNvSpPr txBox="1">
            <a:spLocks noChangeArrowheads="1"/>
          </p:cNvSpPr>
          <p:nvPr/>
        </p:nvSpPr>
        <p:spPr bwMode="auto">
          <a:xfrm>
            <a:off x="6203950" y="1730375"/>
            <a:ext cx="2698750" cy="523875"/>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sym typeface="微软雅黑" pitchFamily="34" charset="-122"/>
              </a:rPr>
              <a:t>英雄无用武之地</a:t>
            </a:r>
            <a:endParaRPr lang="zh-CN" altLang="en-US" sz="2800" b="1">
              <a:latin typeface="楷体" pitchFamily="49" charset="-122"/>
              <a:ea typeface="楷体" pitchFamily="49" charset="-122"/>
            </a:endParaRPr>
          </a:p>
        </p:txBody>
      </p:sp>
      <p:sp>
        <p:nvSpPr>
          <p:cNvPr id="89095" name="文本框 8"/>
          <p:cNvSpPr txBox="1">
            <a:spLocks noChangeArrowheads="1"/>
          </p:cNvSpPr>
          <p:nvPr/>
        </p:nvSpPr>
        <p:spPr bwMode="auto">
          <a:xfrm>
            <a:off x="6203950" y="2678113"/>
            <a:ext cx="2338388" cy="523875"/>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sym typeface="微软雅黑" pitchFamily="34" charset="-122"/>
              </a:rPr>
              <a:t>抑郁不平之气</a:t>
            </a:r>
            <a:endParaRPr lang="zh-CN" altLang="en-US" sz="2800" b="1">
              <a:latin typeface="楷体" pitchFamily="49" charset="-122"/>
              <a:ea typeface="楷体" pitchFamily="49" charset="-122"/>
            </a:endParaRPr>
          </a:p>
        </p:txBody>
      </p:sp>
      <p:sp>
        <p:nvSpPr>
          <p:cNvPr id="10" name="左大括号 9"/>
          <p:cNvSpPr/>
          <p:nvPr/>
        </p:nvSpPr>
        <p:spPr>
          <a:xfrm>
            <a:off x="1152525" y="1311275"/>
            <a:ext cx="284163" cy="2160588"/>
          </a:xfrm>
          <a:prstGeom prst="leftBrace">
            <a:avLst>
              <a:gd name="adj1" fmla="val 83892"/>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grpSp>
        <p:nvGrpSpPr>
          <p:cNvPr id="89097" name="组合 35"/>
          <p:cNvGrpSpPr>
            <a:grpSpLocks/>
          </p:cNvGrpSpPr>
          <p:nvPr/>
        </p:nvGrpSpPr>
        <p:grpSpPr bwMode="auto">
          <a:xfrm>
            <a:off x="44450" y="-20638"/>
            <a:ext cx="2006600" cy="523876"/>
            <a:chOff x="70" y="-63"/>
            <a:chExt cx="3161" cy="824"/>
          </a:xfrm>
        </p:grpSpPr>
        <p:sp>
          <p:nvSpPr>
            <p:cNvPr id="8909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板书设计</a:t>
              </a:r>
            </a:p>
          </p:txBody>
        </p:sp>
        <p:cxnSp>
          <p:nvCxnSpPr>
            <p:cNvPr id="1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3" name="左大括号 22"/>
          <p:cNvSpPr/>
          <p:nvPr/>
        </p:nvSpPr>
        <p:spPr>
          <a:xfrm rot="10800000">
            <a:off x="5810250" y="1131888"/>
            <a:ext cx="284163" cy="2752725"/>
          </a:xfrm>
          <a:prstGeom prst="leftBrace">
            <a:avLst>
              <a:gd name="adj1" fmla="val 83892"/>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6" descr="https://timgsa.baidu.com/timg?image&amp;quality=80&amp;size=b9999_10000&amp;sec=1556626232252&amp;di=ce6eb37a77624afb550da5b3b7c3c9ae&amp;imgtype=0&amp;src=http%3A%2F%2Fimgsrc.baidu.com%2Fbaike%2Fpic%2Fitem%2F8c1001e93901213fa3c52e7759e736d12e2e95a2.jpg"/>
          <p:cNvPicPr>
            <a:picLocks noChangeAspect="1" noChangeArrowheads="1"/>
          </p:cNvPicPr>
          <p:nvPr/>
        </p:nvPicPr>
        <p:blipFill>
          <a:blip r:embed="rId2"/>
          <a:srcRect/>
          <a:stretch>
            <a:fillRect/>
          </a:stretch>
        </p:blipFill>
        <p:spPr bwMode="auto">
          <a:xfrm>
            <a:off x="1588" y="-1588"/>
            <a:ext cx="9142412" cy="5145088"/>
          </a:xfrm>
          <a:prstGeom prst="rect">
            <a:avLst/>
          </a:prstGeom>
          <a:noFill/>
          <a:ln w="9525">
            <a:noFill/>
            <a:miter lim="800000"/>
            <a:headEnd/>
            <a:tailEnd/>
          </a:ln>
        </p:spPr>
      </p:pic>
      <p:sp>
        <p:nvSpPr>
          <p:cNvPr id="5" name="TextBox 48"/>
          <p:cNvSpPr txBox="1"/>
          <p:nvPr/>
        </p:nvSpPr>
        <p:spPr>
          <a:xfrm>
            <a:off x="1513858" y="1779662"/>
            <a:ext cx="6116284" cy="807913"/>
          </a:xfrm>
          <a:prstGeom prst="rect">
            <a:avLst/>
          </a:prstGeom>
          <a:noFill/>
          <a:ln w="19050">
            <a:solidFill>
              <a:schemeClr val="tx1"/>
            </a:solidFill>
          </a:ln>
          <a:effectLst>
            <a:softEdge rad="31750"/>
          </a:effectLst>
        </p:spPr>
        <p:txBody>
          <a:bodyPr lIns="68580" tIns="34290" rIns="68580" bIns="34290">
            <a:spAutoFit/>
          </a:bodyPr>
          <a:lstStyle/>
          <a:p>
            <a:pPr algn="ctr" eaLnBrk="0" hangingPunct="0">
              <a:defRPr/>
            </a:pPr>
            <a:r>
              <a:rPr lang="zh-CN" altLang="en-US" sz="4800" b="1">
                <a:solidFill>
                  <a:srgbClr val="FF0000"/>
                </a:solidFill>
                <a:effectLst>
                  <a:outerShdw blurRad="38100" dist="38100" dir="2700000" algn="tl">
                    <a:srgbClr val="C0C0C0"/>
                  </a:outerShdw>
                </a:effectLst>
                <a:latin typeface="宋体" charset="-122"/>
                <a:ea typeface="Kaiti SC"/>
                <a:cs typeface="Kaiti SC"/>
              </a:rPr>
              <a:t>渔  家  傲</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37" name="组合 8"/>
          <p:cNvGrpSpPr>
            <a:grpSpLocks/>
          </p:cNvGrpSpPr>
          <p:nvPr/>
        </p:nvGrpSpPr>
        <p:grpSpPr bwMode="auto">
          <a:xfrm>
            <a:off x="1588" y="31750"/>
            <a:ext cx="2006600" cy="523875"/>
            <a:chOff x="70" y="-63"/>
            <a:chExt cx="3161" cy="824"/>
          </a:xfrm>
        </p:grpSpPr>
        <p:sp>
          <p:nvSpPr>
            <p:cNvPr id="9114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91138" name="组合 1"/>
          <p:cNvGrpSpPr>
            <a:grpSpLocks/>
          </p:cNvGrpSpPr>
          <p:nvPr/>
        </p:nvGrpSpPr>
        <p:grpSpPr bwMode="auto">
          <a:xfrm>
            <a:off x="3700463" y="492125"/>
            <a:ext cx="1743075" cy="566738"/>
            <a:chOff x="3406775" y="598488"/>
            <a:chExt cx="1743075" cy="566737"/>
          </a:xfrm>
        </p:grpSpPr>
        <p:sp>
          <p:nvSpPr>
            <p:cNvPr id="14" name="圆角矩形 13"/>
            <p:cNvSpPr/>
            <p:nvPr/>
          </p:nvSpPr>
          <p:spPr>
            <a:xfrm rot="555800">
              <a:off x="4675187"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4417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91145" name="矩形 1"/>
            <p:cNvSpPr>
              <a:spLocks noChangeArrowheads="1"/>
            </p:cNvSpPr>
            <p:nvPr/>
          </p:nvSpPr>
          <p:spPr bwMode="auto">
            <a:xfrm>
              <a:off x="3406775" y="5984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作者简介</a:t>
              </a:r>
            </a:p>
          </p:txBody>
        </p:sp>
      </p:grpSp>
      <p:sp>
        <p:nvSpPr>
          <p:cNvPr id="91139" name="文本框 99"/>
          <p:cNvSpPr txBox="1">
            <a:spLocks noChangeArrowheads="1"/>
          </p:cNvSpPr>
          <p:nvPr/>
        </p:nvSpPr>
        <p:spPr bwMode="auto">
          <a:xfrm>
            <a:off x="3114675" y="1120775"/>
            <a:ext cx="5705475" cy="3538538"/>
          </a:xfrm>
          <a:prstGeom prst="rect">
            <a:avLst/>
          </a:prstGeom>
          <a:noFill/>
          <a:ln w="9525">
            <a:noFill/>
            <a:miter lim="800000"/>
            <a:headEnd/>
            <a:tailEnd/>
          </a:ln>
        </p:spPr>
        <p:txBody>
          <a:bodyPr>
            <a:spAutoFit/>
          </a:bodyPr>
          <a:lstStyle/>
          <a:p>
            <a:r>
              <a:rPr lang="zh-CN" altLang="zh-CN" sz="2800" b="1">
                <a:solidFill>
                  <a:srgbClr val="FF0000"/>
                </a:solidFill>
                <a:latin typeface="楷体" pitchFamily="49" charset="-122"/>
                <a:ea typeface="楷体" pitchFamily="49" charset="-122"/>
              </a:rPr>
              <a:t>李清照</a:t>
            </a:r>
            <a:r>
              <a:rPr lang="zh-CN" altLang="en-US" sz="2800" b="1">
                <a:solidFill>
                  <a:srgbClr val="000000"/>
                </a:solidFill>
                <a:latin typeface="楷体" pitchFamily="49" charset="-122"/>
                <a:ea typeface="楷体" pitchFamily="49" charset="-122"/>
              </a:rPr>
              <a:t>（</a:t>
            </a:r>
            <a:r>
              <a:rPr lang="en-US" altLang="zh-CN" sz="2800" b="1">
                <a:solidFill>
                  <a:srgbClr val="000000"/>
                </a:solidFill>
                <a:latin typeface="楷体" pitchFamily="49" charset="-122"/>
                <a:ea typeface="楷体" pitchFamily="49" charset="-122"/>
              </a:rPr>
              <a:t>1084</a:t>
            </a:r>
            <a:r>
              <a:rPr lang="zh-CN" altLang="zh-CN" sz="2800" b="1">
                <a:solidFill>
                  <a:srgbClr val="000000"/>
                </a:solidFill>
                <a:latin typeface="楷体" pitchFamily="49" charset="-122"/>
                <a:ea typeface="楷体" pitchFamily="49" charset="-122"/>
              </a:rPr>
              <a:t>—约</a:t>
            </a:r>
            <a:r>
              <a:rPr lang="en-US" altLang="zh-CN" sz="2800" b="1">
                <a:solidFill>
                  <a:srgbClr val="000000"/>
                </a:solidFill>
                <a:latin typeface="楷体" pitchFamily="49" charset="-122"/>
                <a:ea typeface="楷体" pitchFamily="49" charset="-122"/>
              </a:rPr>
              <a:t>1155</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　宋代女词人。号易安居士</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章丘</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今属山东</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人。所作词</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前期多写其悠闲生活</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后期多慨叹身世</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情调感伤</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有的也流露出对中原的怀念。有《易安居士文集》《易安词》</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已散佚。后人有《漱玉词》辑本。今人王仲闻有《李清照集校注》。</a:t>
            </a:r>
            <a:endParaRPr lang="zh-CN" altLang="en-US" sz="2800" b="1">
              <a:latin typeface="楷体" pitchFamily="49" charset="-122"/>
              <a:ea typeface="楷体" pitchFamily="49" charset="-122"/>
            </a:endParaRPr>
          </a:p>
        </p:txBody>
      </p:sp>
      <p:pic>
        <p:nvPicPr>
          <p:cNvPr id="91140" name="Picture 5"/>
          <p:cNvPicPr>
            <a:picLocks noChangeAspect="1" noChangeArrowheads="1"/>
          </p:cNvPicPr>
          <p:nvPr/>
        </p:nvPicPr>
        <p:blipFill>
          <a:blip r:embed="rId2"/>
          <a:srcRect/>
          <a:stretch>
            <a:fillRect/>
          </a:stretch>
        </p:blipFill>
        <p:spPr bwMode="auto">
          <a:xfrm>
            <a:off x="539750" y="1120775"/>
            <a:ext cx="2160588" cy="34861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ext Box 5"/>
          <p:cNvSpPr txBox="1">
            <a:spLocks noChangeArrowheads="1"/>
          </p:cNvSpPr>
          <p:nvPr/>
        </p:nvSpPr>
        <p:spPr bwMode="auto">
          <a:xfrm>
            <a:off x="563563" y="1255713"/>
            <a:ext cx="8016875" cy="3046412"/>
          </a:xfrm>
          <a:prstGeom prst="rect">
            <a:avLst/>
          </a:prstGeom>
          <a:noFill/>
          <a:ln w="9525">
            <a:noFill/>
            <a:miter lim="800000"/>
            <a:headEnd/>
            <a:tailEnd/>
          </a:ln>
        </p:spPr>
        <p:txBody>
          <a:bodyPr>
            <a:spAutoFit/>
          </a:bodyPr>
          <a:lstStyle/>
          <a:p>
            <a:pPr algn="ctr">
              <a:lnSpc>
                <a:spcPct val="120000"/>
              </a:lnSpc>
              <a:buClr>
                <a:schemeClr val="tx2"/>
              </a:buClr>
              <a:buSzPct val="70000"/>
            </a:pPr>
            <a:r>
              <a:rPr lang="zh-CN" altLang="en-US" sz="2800">
                <a:latin typeface="黑体" pitchFamily="49" charset="-122"/>
                <a:ea typeface="黑体" pitchFamily="49" charset="-122"/>
              </a:rPr>
              <a:t>渔家傲</a:t>
            </a:r>
            <a:endParaRPr lang="en-US" altLang="zh-CN" sz="2800">
              <a:latin typeface="黑体" pitchFamily="49" charset="-122"/>
              <a:ea typeface="黑体" pitchFamily="49" charset="-122"/>
            </a:endParaRPr>
          </a:p>
          <a:p>
            <a:pPr algn="ctr">
              <a:lnSpc>
                <a:spcPct val="120000"/>
              </a:lnSpc>
              <a:buClr>
                <a:schemeClr val="tx2"/>
              </a:buClr>
              <a:buSzPct val="70000"/>
            </a:pPr>
            <a:r>
              <a:rPr lang="zh-CN" altLang="en-US" sz="2000" b="1">
                <a:latin typeface="宋体" charset="-122"/>
              </a:rPr>
              <a:t>李清照</a:t>
            </a:r>
          </a:p>
          <a:p>
            <a:pPr>
              <a:lnSpc>
                <a:spcPct val="120000"/>
              </a:lnSpc>
              <a:buClr>
                <a:schemeClr val="tx2"/>
              </a:buClr>
              <a:buSzPct val="70000"/>
            </a:pPr>
            <a:r>
              <a:rPr lang="zh-CN" altLang="en-US" sz="2800" b="1">
                <a:latin typeface="楷体" pitchFamily="49" charset="-122"/>
                <a:ea typeface="楷体" pitchFamily="49" charset="-122"/>
              </a:rPr>
              <a:t>    天接云涛</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连晓雾，星河欲转</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千帆舞。仿佛</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梦魂归帝所，闻天语，殷勤</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问我归何处。</a:t>
            </a: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我报路长</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嗟日暮，学诗谩有</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惊人句。九万里风</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鹏正举。风休住，蓬舟吹取</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三山去！</a:t>
            </a:r>
          </a:p>
        </p:txBody>
      </p:sp>
      <p:grpSp>
        <p:nvGrpSpPr>
          <p:cNvPr id="92162" name="组合 8"/>
          <p:cNvGrpSpPr>
            <a:grpSpLocks/>
          </p:cNvGrpSpPr>
          <p:nvPr/>
        </p:nvGrpSpPr>
        <p:grpSpPr bwMode="auto">
          <a:xfrm>
            <a:off x="0" y="-20638"/>
            <a:ext cx="2006600" cy="523876"/>
            <a:chOff x="70" y="-63"/>
            <a:chExt cx="3161" cy="824"/>
          </a:xfrm>
        </p:grpSpPr>
        <p:sp>
          <p:nvSpPr>
            <p:cNvPr id="9216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整体感知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3" name="文本框 10"/>
          <p:cNvSpPr txBox="1">
            <a:spLocks noChangeArrowheads="1"/>
          </p:cNvSpPr>
          <p:nvPr/>
        </p:nvSpPr>
        <p:spPr bwMode="auto">
          <a:xfrm>
            <a:off x="1196975" y="661988"/>
            <a:ext cx="6750050" cy="50006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lIns="68580" tIns="34290" rIns="68580" bIns="34290">
            <a:spAutoFit/>
          </a:bodyPr>
          <a:lstStyle/>
          <a:p>
            <a:pPr>
              <a:spcBef>
                <a:spcPts val="1800"/>
              </a:spcBef>
              <a:defRPr/>
            </a:pPr>
            <a:r>
              <a:rPr lang="zh-CN" altLang="en-US" sz="2800" b="1" dirty="0">
                <a:latin typeface="宋体" panose="02010600030101010101" pitchFamily="2" charset="-122"/>
                <a:ea typeface="宋体" panose="02010600030101010101" pitchFamily="2" charset="-122"/>
                <a:sym typeface="+mn-ea"/>
              </a:rPr>
              <a:t>有感情地朗读本词，读准字音，注意节奏。</a:t>
            </a:r>
            <a:endParaRPr lang="en-US" altLang="zh-CN" sz="2800" b="1" dirty="0">
              <a:latin typeface="宋体" panose="02010600030101010101" pitchFamily="2" charset="-122"/>
              <a:ea typeface="宋体" panose="02010600030101010101" pitchFamily="2" charset="-122"/>
              <a:sym typeface="+mn-ea"/>
            </a:endParaRPr>
          </a:p>
        </p:txBody>
      </p:sp>
      <p:pic>
        <p:nvPicPr>
          <p:cNvPr id="92169" name="25 诗词五首-渔家傲.mp3">
            <a:hlinkClick r:id="" action="ppaction://media"/>
          </p:cNvPr>
          <p:cNvPicPr>
            <a:picLocks noRot="1" noChangeAspect="1" noChangeArrowheads="1"/>
          </p:cNvPicPr>
          <p:nvPr>
            <a:audioFile r:link="rId1"/>
          </p:nvPr>
        </p:nvPicPr>
        <p:blipFill>
          <a:blip r:embed="rId3"/>
          <a:srcRect/>
          <a:stretch>
            <a:fillRect/>
          </a:stretch>
        </p:blipFill>
        <p:spPr bwMode="auto">
          <a:xfrm>
            <a:off x="7956550" y="771525"/>
            <a:ext cx="304800" cy="304800"/>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216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978" fill="hold"/>
                                        <p:tgtEl>
                                          <p:spTgt spid="92169"/>
                                        </p:tgtEl>
                                      </p:cBhvr>
                                    </p:cmd>
                                  </p:childTnLst>
                                </p:cTn>
                              </p:par>
                            </p:childTnLst>
                          </p:cTn>
                        </p:par>
                      </p:childTnLst>
                    </p:cTn>
                  </p:par>
                </p:childTnLst>
              </p:cTn>
              <p:nextCondLst>
                <p:cond evt="onClick" delay="0">
                  <p:tgtEl>
                    <p:spTgt spid="9216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2169"/>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5" name="组合 14"/>
          <p:cNvGrpSpPr>
            <a:grpSpLocks/>
          </p:cNvGrpSpPr>
          <p:nvPr/>
        </p:nvGrpSpPr>
        <p:grpSpPr bwMode="auto">
          <a:xfrm>
            <a:off x="44450" y="-39688"/>
            <a:ext cx="2006600" cy="522288"/>
            <a:chOff x="70" y="-63"/>
            <a:chExt cx="3160" cy="824"/>
          </a:xfrm>
        </p:grpSpPr>
        <p:sp>
          <p:nvSpPr>
            <p:cNvPr id="93191"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5" name="TextBox 14"/>
          <p:cNvSpPr txBox="1"/>
          <p:nvPr/>
        </p:nvSpPr>
        <p:spPr>
          <a:xfrm>
            <a:off x="250825" y="1319213"/>
            <a:ext cx="8713788" cy="830262"/>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天接云涛连晓雾，星河欲转千帆舞。</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水天相接，晨雾蒙蒙笼云涛。银河转动，像无数的船只在舞动风帆。</a:t>
            </a:r>
          </a:p>
        </p:txBody>
      </p:sp>
      <p:sp>
        <p:nvSpPr>
          <p:cNvPr id="16" name="TextBox 3"/>
          <p:cNvSpPr txBox="1">
            <a:spLocks noChangeArrowheads="1"/>
          </p:cNvSpPr>
          <p:nvPr/>
        </p:nvSpPr>
        <p:spPr bwMode="auto">
          <a:xfrm>
            <a:off x="250825" y="2327275"/>
            <a:ext cx="8640763" cy="708025"/>
          </a:xfrm>
          <a:prstGeom prst="rect">
            <a:avLst/>
          </a:prstGeom>
          <a:noFill/>
          <a:ln w="9525">
            <a:noFill/>
            <a:miter lim="800000"/>
            <a:headEnd/>
            <a:tailEnd/>
          </a:ln>
        </p:spPr>
        <p:txBody>
          <a:bodyPr>
            <a:spAutoFit/>
          </a:bodyPr>
          <a:lstStyle/>
          <a:p>
            <a:pPr eaLnBrk="0" hangingPunct="0"/>
            <a:r>
              <a:rPr lang="zh-CN" altLang="en-US" sz="2000" b="1">
                <a:solidFill>
                  <a:srgbClr val="FF0000"/>
                </a:solidFill>
                <a:latin typeface="楷体" pitchFamily="49" charset="-122"/>
                <a:ea typeface="楷体" pitchFamily="49" charset="-122"/>
              </a:rPr>
              <a:t>云涛：</a:t>
            </a:r>
            <a:r>
              <a:rPr lang="zh-CN" altLang="en-US" sz="2000">
                <a:latin typeface="楷体" pitchFamily="49" charset="-122"/>
                <a:ea typeface="楷体" pitchFamily="49" charset="-122"/>
              </a:rPr>
              <a:t>如波涛翻滚的云</a:t>
            </a:r>
            <a:r>
              <a:rPr lang="zh-CN" altLang="zh-CN" sz="2000">
                <a:latin typeface="楷体" pitchFamily="49" charset="-122"/>
                <a:ea typeface="楷体" pitchFamily="49" charset="-122"/>
              </a:rPr>
              <a:t>。</a:t>
            </a:r>
            <a:r>
              <a:rPr lang="zh-CN" altLang="en-US" sz="2000">
                <a:latin typeface="楷体" pitchFamily="49" charset="-122"/>
                <a:ea typeface="楷体" pitchFamily="49" charset="-122"/>
              </a:rPr>
              <a:t>一说指海涛。</a:t>
            </a:r>
            <a:r>
              <a:rPr lang="en-US" altLang="zh-CN" sz="2000">
                <a:latin typeface="楷体" pitchFamily="49" charset="-122"/>
                <a:ea typeface="楷体" pitchFamily="49" charset="-122"/>
              </a:rPr>
              <a:t>   </a:t>
            </a:r>
          </a:p>
          <a:p>
            <a:pPr eaLnBrk="0" hangingPunct="0"/>
            <a:r>
              <a:rPr lang="zh-CN" altLang="en-US" sz="2000" b="1">
                <a:solidFill>
                  <a:srgbClr val="FF0000"/>
                </a:solidFill>
                <a:latin typeface="楷体" pitchFamily="49" charset="-122"/>
                <a:ea typeface="楷体" pitchFamily="49" charset="-122"/>
              </a:rPr>
              <a:t>星河欲转：</a:t>
            </a:r>
            <a:r>
              <a:rPr lang="zh-CN" altLang="en-US" sz="2000">
                <a:latin typeface="楷体" pitchFamily="49" charset="-122"/>
                <a:ea typeface="楷体" pitchFamily="49" charset="-122"/>
              </a:rPr>
              <a:t>银河流转，指天快亮了</a:t>
            </a:r>
            <a:r>
              <a:rPr lang="zh-CN" altLang="zh-CN" sz="2000">
                <a:latin typeface="楷体" pitchFamily="49" charset="-122"/>
                <a:ea typeface="楷体" pitchFamily="49" charset="-122"/>
              </a:rPr>
              <a:t>。</a:t>
            </a:r>
            <a:r>
              <a:rPr lang="zh-CN" altLang="en-US" sz="2000">
                <a:latin typeface="楷体" pitchFamily="49" charset="-122"/>
                <a:ea typeface="楷体" pitchFamily="49" charset="-122"/>
              </a:rPr>
              <a:t>星河，银河。</a:t>
            </a:r>
          </a:p>
        </p:txBody>
      </p:sp>
      <p:sp>
        <p:nvSpPr>
          <p:cNvPr id="17" name="TextBox 16"/>
          <p:cNvSpPr txBox="1"/>
          <p:nvPr/>
        </p:nvSpPr>
        <p:spPr>
          <a:xfrm>
            <a:off x="250825" y="3217863"/>
            <a:ext cx="8713788" cy="815975"/>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仿佛梦魂归帝所。闻天语，殷勤问我归何处。</a:t>
            </a:r>
          </a:p>
          <a:p>
            <a:pPr algn="just" eaLnBrk="0" hangingPunct="0">
              <a:defRPr/>
            </a:pPr>
            <a:r>
              <a:rPr lang="zh-CN" altLang="en-US" sz="1900" b="1" dirty="0">
                <a:solidFill>
                  <a:srgbClr val="0000FF"/>
                </a:solidFill>
                <a:latin typeface="楷体" panose="02010609060101010101" pitchFamily="49" charset="-122"/>
                <a:ea typeface="楷体" panose="02010609060101010101" pitchFamily="49" charset="-122"/>
                <a:sym typeface="+mn-ea"/>
              </a:rPr>
              <a:t>梦魂仿佛回天庭，听见天帝在对我说话。他热情而又有诚意地问我要到哪里去。</a:t>
            </a:r>
          </a:p>
        </p:txBody>
      </p:sp>
      <p:sp>
        <p:nvSpPr>
          <p:cNvPr id="18" name="TextBox 5"/>
          <p:cNvSpPr txBox="1">
            <a:spLocks noChangeArrowheads="1"/>
          </p:cNvSpPr>
          <p:nvPr/>
        </p:nvSpPr>
        <p:spPr bwMode="auto">
          <a:xfrm>
            <a:off x="250825" y="4116388"/>
            <a:ext cx="8642350" cy="400050"/>
          </a:xfrm>
          <a:prstGeom prst="rect">
            <a:avLst/>
          </a:prstGeom>
          <a:noFill/>
          <a:ln w="9525">
            <a:noFill/>
            <a:miter lim="800000"/>
            <a:headEnd/>
            <a:tailEnd/>
          </a:ln>
        </p:spPr>
        <p:txBody>
          <a:bodyPr>
            <a:spAutoFit/>
          </a:bodyPr>
          <a:lstStyle/>
          <a:p>
            <a:pPr eaLnBrk="0" hangingPunct="0"/>
            <a:r>
              <a:rPr lang="zh-CN" altLang="en-US" sz="2000" b="1">
                <a:solidFill>
                  <a:srgbClr val="FF0000"/>
                </a:solidFill>
                <a:latin typeface="楷体" pitchFamily="49" charset="-122"/>
                <a:ea typeface="楷体" pitchFamily="49" charset="-122"/>
              </a:rPr>
              <a:t>帝所：</a:t>
            </a:r>
            <a:r>
              <a:rPr lang="zh-CN" altLang="en-US" sz="2000">
                <a:latin typeface="楷体" pitchFamily="49" charset="-122"/>
                <a:ea typeface="楷体" pitchFamily="49" charset="-122"/>
              </a:rPr>
              <a:t>天帝居住的地方。</a:t>
            </a:r>
            <a:r>
              <a:rPr lang="en-US" altLang="zh-CN" sz="2000">
                <a:latin typeface="楷体" pitchFamily="49" charset="-122"/>
                <a:ea typeface="楷体" pitchFamily="49" charset="-122"/>
              </a:rPr>
              <a:t>   </a:t>
            </a:r>
            <a:r>
              <a:rPr lang="zh-CN" altLang="en-US" sz="2000" b="1">
                <a:solidFill>
                  <a:srgbClr val="FF0000"/>
                </a:solidFill>
                <a:latin typeface="楷体" pitchFamily="49" charset="-122"/>
                <a:ea typeface="楷体" pitchFamily="49" charset="-122"/>
              </a:rPr>
              <a:t>殷勤：</a:t>
            </a:r>
            <a:r>
              <a:rPr lang="zh-CN" altLang="en-US" sz="2000">
                <a:latin typeface="楷体" pitchFamily="49" charset="-122"/>
                <a:ea typeface="楷体" pitchFamily="49" charset="-122"/>
              </a:rPr>
              <a:t>情意恳切。</a:t>
            </a:r>
          </a:p>
        </p:txBody>
      </p:sp>
      <p:sp>
        <p:nvSpPr>
          <p:cNvPr id="93190" name="矩形 2"/>
          <p:cNvSpPr>
            <a:spLocks noChangeArrowheads="1"/>
          </p:cNvSpPr>
          <p:nvPr/>
        </p:nvSpPr>
        <p:spPr bwMode="auto">
          <a:xfrm>
            <a:off x="395288" y="617538"/>
            <a:ext cx="8497887" cy="523875"/>
          </a:xfrm>
          <a:prstGeom prst="rect">
            <a:avLst/>
          </a:prstGeom>
          <a:noFill/>
          <a:ln w="9525">
            <a:noFill/>
            <a:miter lim="800000"/>
            <a:headEnd/>
            <a:tailEnd/>
          </a:ln>
        </p:spPr>
        <p:txBody>
          <a:bodyPr>
            <a:spAutoFit/>
          </a:bodyPr>
          <a:lstStyle/>
          <a:p>
            <a:r>
              <a:rPr lang="zh-CN" altLang="en-US" sz="2800" b="1">
                <a:latin typeface="宋体" charset="-122"/>
              </a:rPr>
              <a:t>请同学反复朗读本词，用自己的话说说词句的意思。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7">
                                            <p:txEl>
                                              <p:pRg st="1" end="1"/>
                                            </p:txEl>
                                          </p:spTgt>
                                        </p:tgtEl>
                                        <p:attrNameLst>
                                          <p:attrName>style.visibility</p:attrName>
                                        </p:attrNameLst>
                                      </p:cBhvr>
                                      <p:to>
                                        <p:strVal val="visible"/>
                                      </p:to>
                                    </p:set>
                                    <p:animEffect transition="in" filter="randombar(horizontal)">
                                      <p:cBhvr>
                                        <p:cTn id="2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组合 14"/>
          <p:cNvGrpSpPr>
            <a:grpSpLocks/>
          </p:cNvGrpSpPr>
          <p:nvPr/>
        </p:nvGrpSpPr>
        <p:grpSpPr bwMode="auto">
          <a:xfrm>
            <a:off x="44450" y="-39688"/>
            <a:ext cx="2006600" cy="522288"/>
            <a:chOff x="70" y="-63"/>
            <a:chExt cx="3160" cy="824"/>
          </a:xfrm>
        </p:grpSpPr>
        <p:sp>
          <p:nvSpPr>
            <p:cNvPr id="9421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5" name="TextBox 14"/>
          <p:cNvSpPr txBox="1"/>
          <p:nvPr/>
        </p:nvSpPr>
        <p:spPr>
          <a:xfrm>
            <a:off x="250825" y="798513"/>
            <a:ext cx="8713788" cy="754062"/>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我报路长嗟日暮，学诗谩有惊人句。</a:t>
            </a:r>
          </a:p>
          <a:p>
            <a:pPr algn="dist" eaLnBrk="0" hangingPunct="0">
              <a:defRPr/>
            </a:pPr>
            <a:r>
              <a:rPr lang="zh-CN" altLang="en-US" sz="1500" b="1" dirty="0">
                <a:solidFill>
                  <a:srgbClr val="0000FF"/>
                </a:solidFill>
                <a:latin typeface="楷体" panose="02010609060101010101" pitchFamily="49" charset="-122"/>
                <a:ea typeface="楷体" panose="02010609060101010101" pitchFamily="49" charset="-122"/>
                <a:sym typeface="+mn-ea"/>
              </a:rPr>
              <a:t>我回报天帝路途还很漫长，现在已是黄昏还未到达。即使我学诗能写出惊人的句子，又有什么用呢？</a:t>
            </a:r>
          </a:p>
        </p:txBody>
      </p:sp>
      <p:sp>
        <p:nvSpPr>
          <p:cNvPr id="16" name="TextBox 3"/>
          <p:cNvSpPr txBox="1">
            <a:spLocks noChangeArrowheads="1"/>
          </p:cNvSpPr>
          <p:nvPr/>
        </p:nvSpPr>
        <p:spPr bwMode="auto">
          <a:xfrm>
            <a:off x="250825" y="1709738"/>
            <a:ext cx="8640763" cy="708025"/>
          </a:xfrm>
          <a:prstGeom prst="rect">
            <a:avLst/>
          </a:prstGeom>
          <a:noFill/>
          <a:ln w="9525">
            <a:noFill/>
            <a:miter lim="800000"/>
            <a:headEnd/>
            <a:tailEnd/>
          </a:ln>
        </p:spPr>
        <p:txBody>
          <a:bodyPr>
            <a:spAutoFit/>
          </a:bodyPr>
          <a:lstStyle/>
          <a:p>
            <a:pPr eaLnBrk="0" hangingPunct="0"/>
            <a:r>
              <a:rPr lang="zh-CN" altLang="en-US" sz="2000" b="1">
                <a:solidFill>
                  <a:srgbClr val="FF0000"/>
                </a:solidFill>
                <a:latin typeface="楷体" pitchFamily="49" charset="-122"/>
                <a:ea typeface="楷体" pitchFamily="49" charset="-122"/>
              </a:rPr>
              <a:t>报：</a:t>
            </a:r>
            <a:r>
              <a:rPr lang="zh-CN" altLang="en-US" sz="2000">
                <a:latin typeface="楷体" pitchFamily="49" charset="-122"/>
                <a:ea typeface="楷体" pitchFamily="49" charset="-122"/>
              </a:rPr>
              <a:t>回答</a:t>
            </a:r>
            <a:r>
              <a:rPr lang="zh-CN" altLang="zh-CN" sz="2000">
                <a:latin typeface="楷体" pitchFamily="49" charset="-122"/>
                <a:ea typeface="楷体" pitchFamily="49" charset="-122"/>
              </a:rPr>
              <a:t>。</a:t>
            </a:r>
            <a:r>
              <a:rPr lang="en-US" altLang="zh-CN" sz="2000">
                <a:latin typeface="楷体" pitchFamily="49" charset="-122"/>
                <a:ea typeface="楷体" pitchFamily="49" charset="-122"/>
              </a:rPr>
              <a:t>                         </a:t>
            </a:r>
            <a:r>
              <a:rPr lang="zh-CN" altLang="en-US" sz="2000" b="1">
                <a:solidFill>
                  <a:srgbClr val="FF0000"/>
                </a:solidFill>
                <a:latin typeface="楷体" pitchFamily="49" charset="-122"/>
                <a:ea typeface="楷体" pitchFamily="49" charset="-122"/>
              </a:rPr>
              <a:t>嗟：</a:t>
            </a:r>
            <a:r>
              <a:rPr lang="zh-CN" altLang="en-US" sz="2000">
                <a:latin typeface="楷体" pitchFamily="49" charset="-122"/>
                <a:ea typeface="楷体" pitchFamily="49" charset="-122"/>
              </a:rPr>
              <a:t>叹息，慨叹。</a:t>
            </a:r>
            <a:r>
              <a:rPr lang="en-US" altLang="zh-CN" sz="2000">
                <a:latin typeface="楷体" pitchFamily="49" charset="-122"/>
                <a:ea typeface="楷体" pitchFamily="49" charset="-122"/>
              </a:rPr>
              <a:t>   </a:t>
            </a:r>
          </a:p>
          <a:p>
            <a:pPr eaLnBrk="0" hangingPunct="0"/>
            <a:r>
              <a:rPr lang="zh-CN" altLang="en-US" sz="2000" b="1">
                <a:solidFill>
                  <a:srgbClr val="FF0000"/>
                </a:solidFill>
                <a:latin typeface="楷体" pitchFamily="49" charset="-122"/>
                <a:ea typeface="楷体" pitchFamily="49" charset="-122"/>
              </a:rPr>
              <a:t>谩：</a:t>
            </a:r>
            <a:r>
              <a:rPr lang="zh-CN" altLang="en-US" sz="2000">
                <a:latin typeface="楷体" pitchFamily="49" charset="-122"/>
                <a:ea typeface="楷体" pitchFamily="49" charset="-122"/>
              </a:rPr>
              <a:t>同“漫”，空、徒然。</a:t>
            </a:r>
          </a:p>
        </p:txBody>
      </p:sp>
      <p:sp>
        <p:nvSpPr>
          <p:cNvPr id="17" name="TextBox 16"/>
          <p:cNvSpPr txBox="1"/>
          <p:nvPr/>
        </p:nvSpPr>
        <p:spPr>
          <a:xfrm>
            <a:off x="250825" y="2674938"/>
            <a:ext cx="8713788" cy="776287"/>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九万里风鹏正举。风休住，蓬舟吹取三山去！</a:t>
            </a:r>
          </a:p>
          <a:p>
            <a:pPr algn="just" eaLnBrk="0" hangingPunct="0">
              <a:defRPr/>
            </a:pPr>
            <a:r>
              <a:rPr lang="zh-CN" altLang="en-US" sz="1650" b="1" dirty="0">
                <a:solidFill>
                  <a:srgbClr val="0000FF"/>
                </a:solidFill>
                <a:latin typeface="楷体" panose="02010609060101010101" pitchFamily="49" charset="-122"/>
                <a:ea typeface="楷体" panose="02010609060101010101" pitchFamily="49" charset="-122"/>
                <a:sym typeface="+mn-ea"/>
              </a:rPr>
              <a:t>长空九万里，大鹏冲天飞正高。风啊！千万别停息，将我这一叶轻舟，直送往蓬莱三仙岛。</a:t>
            </a:r>
          </a:p>
        </p:txBody>
      </p:sp>
      <p:sp>
        <p:nvSpPr>
          <p:cNvPr id="18" name="TextBox 5"/>
          <p:cNvSpPr txBox="1">
            <a:spLocks noChangeArrowheads="1"/>
          </p:cNvSpPr>
          <p:nvPr/>
        </p:nvSpPr>
        <p:spPr bwMode="auto">
          <a:xfrm>
            <a:off x="250825" y="3808413"/>
            <a:ext cx="8642350" cy="708025"/>
          </a:xfrm>
          <a:prstGeom prst="rect">
            <a:avLst/>
          </a:prstGeom>
          <a:noFill/>
          <a:ln w="9525">
            <a:noFill/>
            <a:miter lim="800000"/>
            <a:headEnd/>
            <a:tailEnd/>
          </a:ln>
        </p:spPr>
        <p:txBody>
          <a:bodyPr>
            <a:spAutoFit/>
          </a:bodyPr>
          <a:lstStyle/>
          <a:p>
            <a:pPr eaLnBrk="0" hangingPunct="0"/>
            <a:r>
              <a:rPr lang="zh-CN" altLang="en-US" sz="2000" b="1">
                <a:solidFill>
                  <a:srgbClr val="FF0000"/>
                </a:solidFill>
                <a:latin typeface="楷体" pitchFamily="49" charset="-122"/>
                <a:ea typeface="楷体" pitchFamily="49" charset="-122"/>
              </a:rPr>
              <a:t>举：</a:t>
            </a:r>
            <a:r>
              <a:rPr lang="zh-CN" altLang="en-US" sz="2000">
                <a:latin typeface="楷体" pitchFamily="49" charset="-122"/>
                <a:ea typeface="楷体" pitchFamily="49" charset="-122"/>
              </a:rPr>
              <a:t>高飞</a:t>
            </a:r>
            <a:r>
              <a:rPr lang="zh-CN" altLang="zh-CN" sz="2000">
                <a:latin typeface="楷体" pitchFamily="49" charset="-122"/>
                <a:ea typeface="楷体" pitchFamily="49" charset="-122"/>
              </a:rPr>
              <a:t>。</a:t>
            </a:r>
            <a:r>
              <a:rPr lang="en-US" altLang="zh-CN" sz="2000">
                <a:latin typeface="楷体" pitchFamily="49" charset="-122"/>
                <a:ea typeface="楷体" pitchFamily="49" charset="-122"/>
              </a:rPr>
              <a:t>          </a:t>
            </a:r>
            <a:r>
              <a:rPr lang="zh-CN" altLang="en-US" sz="2000" b="1">
                <a:solidFill>
                  <a:srgbClr val="FF0000"/>
                </a:solidFill>
                <a:latin typeface="楷体" pitchFamily="49" charset="-122"/>
                <a:ea typeface="楷体" pitchFamily="49" charset="-122"/>
              </a:rPr>
              <a:t>蓬舟：</a:t>
            </a:r>
            <a:r>
              <a:rPr lang="zh-CN" altLang="en-US" sz="2000">
                <a:latin typeface="楷体" pitchFamily="49" charset="-122"/>
                <a:ea typeface="楷体" pitchFamily="49" charset="-122"/>
              </a:rPr>
              <a:t>如飞蓬般轻快的船</a:t>
            </a:r>
            <a:r>
              <a:rPr lang="zh-CN" altLang="zh-CN" sz="2000">
                <a:latin typeface="楷体" pitchFamily="49" charset="-122"/>
                <a:ea typeface="楷体" pitchFamily="49" charset="-122"/>
              </a:rPr>
              <a:t>。</a:t>
            </a:r>
            <a:endParaRPr lang="en-US" altLang="zh-CN" sz="2000">
              <a:latin typeface="楷体" pitchFamily="49" charset="-122"/>
              <a:ea typeface="楷体" pitchFamily="49" charset="-122"/>
            </a:endParaRPr>
          </a:p>
          <a:p>
            <a:pPr eaLnBrk="0" hangingPunct="0"/>
            <a:r>
              <a:rPr lang="zh-CN" altLang="en-US" sz="2000" b="1">
                <a:solidFill>
                  <a:srgbClr val="FF0000"/>
                </a:solidFill>
                <a:latin typeface="楷体" pitchFamily="49" charset="-122"/>
                <a:ea typeface="楷体" pitchFamily="49" charset="-122"/>
              </a:rPr>
              <a:t>三山：</a:t>
            </a:r>
            <a:r>
              <a:rPr lang="zh-CN" altLang="en-US" sz="2000">
                <a:latin typeface="楷体" pitchFamily="49" charset="-122"/>
                <a:ea typeface="楷体" pitchFamily="49" charset="-122"/>
              </a:rPr>
              <a:t>神话中的蓬莱、方丈、瀛洲三座还是的仙山。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7">
                                            <p:txEl>
                                              <p:pRg st="1" end="1"/>
                                            </p:txEl>
                                          </p:spTgt>
                                        </p:tgtEl>
                                        <p:attrNameLst>
                                          <p:attrName>style.visibility</p:attrName>
                                        </p:attrNameLst>
                                      </p:cBhvr>
                                      <p:to>
                                        <p:strVal val="visible"/>
                                      </p:to>
                                    </p:set>
                                    <p:animEffect transition="in" filter="randombar(horizontal)">
                                      <p:cBhvr>
                                        <p:cTn id="2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04"/>
          <p:cNvSpPr txBox="1">
            <a:spLocks noChangeArrowheads="1"/>
          </p:cNvSpPr>
          <p:nvPr/>
        </p:nvSpPr>
        <p:spPr bwMode="auto">
          <a:xfrm>
            <a:off x="558800" y="2555875"/>
            <a:ext cx="8189913" cy="1385888"/>
          </a:xfrm>
          <a:prstGeom prst="rect">
            <a:avLst/>
          </a:prstGeom>
          <a:solidFill>
            <a:schemeClr val="accent5">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2800" b="1" dirty="0" smtClean="0">
                <a:latin typeface="楷体" panose="02010609060101010101" pitchFamily="49" charset="-122"/>
                <a:ea typeface="楷体" panose="02010609060101010101" pitchFamily="49" charset="-122"/>
              </a:rPr>
              <a:t>    </a:t>
            </a:r>
            <a:r>
              <a:rPr lang="zh-CN" altLang="zh-CN" sz="2800" b="1" dirty="0" smtClean="0">
                <a:latin typeface="楷体" panose="02010609060101010101" pitchFamily="49" charset="-122"/>
                <a:ea typeface="楷体" panose="02010609060101010101" pitchFamily="49" charset="-122"/>
              </a:rPr>
              <a:t>描绘</a:t>
            </a:r>
            <a:r>
              <a:rPr lang="zh-CN" altLang="zh-CN" sz="2800" b="1" dirty="0">
                <a:latin typeface="楷体" panose="02010609060101010101" pitchFamily="49" charset="-122"/>
                <a:ea typeface="楷体" panose="02010609060101010101" pitchFamily="49" charset="-122"/>
              </a:rPr>
              <a:t>了一幅辽阔壮美的海天相接图。</a:t>
            </a:r>
            <a:r>
              <a:rPr lang="zh-CN" altLang="zh-CN" sz="2800" b="1" dirty="0" smtClean="0">
                <a:latin typeface="楷体" panose="02010609060101010101" pitchFamily="49" charset="-122"/>
                <a:ea typeface="楷体" panose="02010609060101010101" pitchFamily="49" charset="-122"/>
              </a:rPr>
              <a:t>用“接”</a:t>
            </a:r>
            <a:endParaRPr lang="en-US" altLang="zh-CN" sz="2800" b="1" dirty="0" smtClean="0">
              <a:latin typeface="楷体" panose="02010609060101010101" pitchFamily="49" charset="-122"/>
              <a:ea typeface="楷体" panose="02010609060101010101" pitchFamily="49" charset="-122"/>
            </a:endParaRPr>
          </a:p>
          <a:p>
            <a:pPr eaLnBrk="1" hangingPunct="1">
              <a:defRPr/>
            </a:pPr>
            <a:r>
              <a:rPr lang="zh-CN" altLang="zh-CN" sz="2800" b="1" dirty="0" smtClean="0">
                <a:latin typeface="楷体" panose="02010609060101010101" pitchFamily="49" charset="-122"/>
                <a:ea typeface="楷体" panose="02010609060101010101" pitchFamily="49" charset="-122"/>
              </a:rPr>
              <a:t>“连”</a:t>
            </a:r>
            <a:r>
              <a:rPr lang="zh-CN" altLang="zh-CN" sz="2800" b="1" dirty="0">
                <a:latin typeface="楷体" panose="02010609060101010101" pitchFamily="49" charset="-122"/>
                <a:ea typeface="楷体" panose="02010609060101010101" pitchFamily="49" charset="-122"/>
              </a:rPr>
              <a:t>两个字巧妙地将“天”“云涛”“晓雾”组合成了一幅波澜壮阔的</a:t>
            </a:r>
            <a:r>
              <a:rPr lang="zh-CN" altLang="zh-CN" sz="2800" b="1" dirty="0" smtClean="0">
                <a:latin typeface="楷体" panose="02010609060101010101" pitchFamily="49" charset="-122"/>
                <a:ea typeface="楷体" panose="02010609060101010101" pitchFamily="49" charset="-122"/>
              </a:rPr>
              <a:t>画面</a:t>
            </a:r>
            <a:r>
              <a:rPr lang="zh-CN" altLang="en-US" sz="2800" b="1" dirty="0" smtClean="0">
                <a:latin typeface="楷体" panose="02010609060101010101" pitchFamily="49" charset="-122"/>
                <a:ea typeface="楷体" panose="02010609060101010101" pitchFamily="49" charset="-122"/>
              </a:rPr>
              <a:t>，</a:t>
            </a:r>
            <a:r>
              <a:rPr lang="zh-CN" altLang="zh-CN" sz="2800" b="1" dirty="0" smtClean="0">
                <a:latin typeface="楷体" panose="02010609060101010101" pitchFamily="49" charset="-122"/>
                <a:ea typeface="楷体" panose="02010609060101010101" pitchFamily="49" charset="-122"/>
              </a:rPr>
              <a:t>写出了</a:t>
            </a:r>
            <a:r>
              <a:rPr lang="zh-CN" altLang="en-US" sz="2800" b="1" dirty="0" smtClean="0">
                <a:latin typeface="楷体" panose="02010609060101010101" pitchFamily="49" charset="-122"/>
                <a:ea typeface="楷体" panose="02010609060101010101" pitchFamily="49" charset="-122"/>
              </a:rPr>
              <a:t>动态</a:t>
            </a:r>
            <a:r>
              <a:rPr lang="zh-CN" altLang="zh-CN" sz="2800" b="1" dirty="0" smtClean="0">
                <a:latin typeface="楷体" panose="02010609060101010101" pitchFamily="49" charset="-122"/>
                <a:ea typeface="楷体" panose="02010609060101010101" pitchFamily="49" charset="-122"/>
              </a:rPr>
              <a:t>和</a:t>
            </a:r>
            <a:r>
              <a:rPr lang="zh-CN" altLang="zh-CN" sz="2800" b="1" dirty="0">
                <a:latin typeface="楷体" panose="02010609060101010101" pitchFamily="49" charset="-122"/>
                <a:ea typeface="楷体" panose="02010609060101010101" pitchFamily="49" charset="-122"/>
              </a:rPr>
              <a:t>气势。</a:t>
            </a:r>
            <a:endParaRPr lang="zh-CN" altLang="en-US" sz="2800" b="1" dirty="0">
              <a:latin typeface="楷体" panose="02010609060101010101" pitchFamily="49" charset="-122"/>
              <a:ea typeface="楷体" panose="02010609060101010101" pitchFamily="49" charset="-122"/>
            </a:endParaRPr>
          </a:p>
        </p:txBody>
      </p:sp>
      <p:sp>
        <p:nvSpPr>
          <p:cNvPr id="95234" name="TextBox 6"/>
          <p:cNvSpPr txBox="1">
            <a:spLocks noChangeArrowheads="1"/>
          </p:cNvSpPr>
          <p:nvPr/>
        </p:nvSpPr>
        <p:spPr bwMode="auto">
          <a:xfrm>
            <a:off x="1525588" y="723900"/>
            <a:ext cx="6142037" cy="523875"/>
          </a:xfrm>
          <a:prstGeom prst="rect">
            <a:avLst/>
          </a:prstGeom>
          <a:noFill/>
          <a:ln w="9525">
            <a:noFill/>
            <a:miter lim="800000"/>
            <a:headEnd/>
            <a:tailEnd/>
          </a:ln>
        </p:spPr>
        <p:txBody>
          <a:bodyPr>
            <a:spAutoFit/>
          </a:bodyPr>
          <a:lstStyle/>
          <a:p>
            <a:r>
              <a:rPr lang="zh-CN" altLang="en-US" sz="2800" b="1">
                <a:latin typeface="宋体" charset="-122"/>
              </a:rPr>
              <a:t>词的开头，描写了一幅怎样的景象？</a:t>
            </a:r>
          </a:p>
        </p:txBody>
      </p:sp>
      <p:sp>
        <p:nvSpPr>
          <p:cNvPr id="74757" name="文本框 103"/>
          <p:cNvSpPr txBox="1">
            <a:spLocks noChangeArrowheads="1"/>
          </p:cNvSpPr>
          <p:nvPr/>
        </p:nvSpPr>
        <p:spPr bwMode="auto">
          <a:xfrm>
            <a:off x="1644650" y="1565275"/>
            <a:ext cx="5854700" cy="522288"/>
          </a:xfrm>
          <a:prstGeom prst="rect">
            <a:avLst/>
          </a:prstGeom>
          <a:noFill/>
          <a:ln w="9525">
            <a:noFill/>
            <a:miter lim="800000"/>
            <a:headEnd/>
            <a:tailEnd/>
          </a:ln>
        </p:spPr>
        <p:txBody>
          <a:bodyPr>
            <a:spAutoFit/>
          </a:bodyPr>
          <a:lstStyle/>
          <a:p>
            <a:r>
              <a:rPr lang="zh-CN" altLang="zh-CN" sz="2800" b="1">
                <a:solidFill>
                  <a:srgbClr val="FF0000"/>
                </a:solidFill>
                <a:latin typeface="楷体" pitchFamily="49" charset="-122"/>
                <a:ea typeface="楷体" pitchFamily="49" charset="-122"/>
              </a:rPr>
              <a:t>天接云涛连晓雾</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星河欲转千帆舞。</a:t>
            </a:r>
            <a:endParaRPr lang="zh-CN" altLang="en-US" sz="2800" b="1">
              <a:solidFill>
                <a:srgbClr val="FF0000"/>
              </a:solidFill>
              <a:latin typeface="楷体" pitchFamily="49" charset="-122"/>
              <a:ea typeface="楷体" pitchFamily="49" charset="-122"/>
            </a:endParaRPr>
          </a:p>
        </p:txBody>
      </p:sp>
      <p:grpSp>
        <p:nvGrpSpPr>
          <p:cNvPr id="95236" name="组合 14"/>
          <p:cNvGrpSpPr>
            <a:grpSpLocks/>
          </p:cNvGrpSpPr>
          <p:nvPr/>
        </p:nvGrpSpPr>
        <p:grpSpPr bwMode="auto">
          <a:xfrm>
            <a:off x="44450" y="-39688"/>
            <a:ext cx="2006600" cy="522288"/>
            <a:chOff x="70" y="-63"/>
            <a:chExt cx="3160" cy="824"/>
          </a:xfrm>
        </p:grpSpPr>
        <p:sp>
          <p:nvSpPr>
            <p:cNvPr id="95237"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4757"/>
                                        </p:tgtEl>
                                        <p:attrNameLst>
                                          <p:attrName>style.visibility</p:attrName>
                                        </p:attrNameLst>
                                      </p:cBhvr>
                                      <p:to>
                                        <p:strVal val="visible"/>
                                      </p:to>
                                    </p:set>
                                    <p:animEffect transition="in" filter="randombar(horizontal)">
                                      <p:cBhvr>
                                        <p:cTn id="7" dur="500"/>
                                        <p:tgtEl>
                                          <p:spTgt spid="747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475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extBox 5"/>
          <p:cNvSpPr txBox="1">
            <a:spLocks noChangeArrowheads="1"/>
          </p:cNvSpPr>
          <p:nvPr/>
        </p:nvSpPr>
        <p:spPr bwMode="auto">
          <a:xfrm>
            <a:off x="1187450" y="752475"/>
            <a:ext cx="5905500" cy="523875"/>
          </a:xfrm>
          <a:prstGeom prst="rect">
            <a:avLst/>
          </a:prstGeom>
          <a:noFill/>
          <a:ln w="9525">
            <a:noFill/>
            <a:miter lim="800000"/>
            <a:headEnd/>
            <a:tailEnd/>
          </a:ln>
        </p:spPr>
        <p:txBody>
          <a:bodyPr>
            <a:spAutoFit/>
          </a:bodyPr>
          <a:lstStyle/>
          <a:p>
            <a:r>
              <a:rPr lang="zh-CN" altLang="en-US" sz="2800" b="1">
                <a:latin typeface="宋体" charset="-122"/>
              </a:rPr>
              <a:t>词人梦见了什么？梦里听到了什么？</a:t>
            </a:r>
          </a:p>
        </p:txBody>
      </p:sp>
      <p:sp>
        <p:nvSpPr>
          <p:cNvPr id="7" name="文本框 1"/>
          <p:cNvSpPr txBox="1">
            <a:spLocks noChangeArrowheads="1"/>
          </p:cNvSpPr>
          <p:nvPr/>
        </p:nvSpPr>
        <p:spPr bwMode="auto">
          <a:xfrm>
            <a:off x="534988" y="1492250"/>
            <a:ext cx="8074025" cy="2678113"/>
          </a:xfrm>
          <a:prstGeom prst="rect">
            <a:avLst/>
          </a:prstGeom>
          <a:noFill/>
          <a:ln w="9525">
            <a:noFill/>
            <a:miter lim="800000"/>
            <a:headEnd/>
            <a:tailEnd/>
          </a:ln>
        </p:spPr>
        <p:txBody>
          <a:bodyPr>
            <a:spAutoFit/>
          </a:bodyPr>
          <a:lstStyle/>
          <a:p>
            <a:pPr>
              <a:lnSpc>
                <a:spcPct val="1500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词人仿佛梦见天帝殷切地问她打算到哪儿去。看似平常一问</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却同现实中置人民于水火、畏敌如虎狼、只顾自己一路奔逃的高宗皇帝形成了鲜明的比照。</a:t>
            </a:r>
            <a:endParaRPr lang="zh-CN" altLang="en-US" sz="2800" b="1">
              <a:latin typeface="楷体" pitchFamily="49" charset="-122"/>
              <a:ea typeface="楷体" pitchFamily="49" charset="-122"/>
            </a:endParaRPr>
          </a:p>
        </p:txBody>
      </p:sp>
      <p:grpSp>
        <p:nvGrpSpPr>
          <p:cNvPr id="96259" name="组合 14"/>
          <p:cNvGrpSpPr>
            <a:grpSpLocks/>
          </p:cNvGrpSpPr>
          <p:nvPr/>
        </p:nvGrpSpPr>
        <p:grpSpPr bwMode="auto">
          <a:xfrm>
            <a:off x="44450" y="-39688"/>
            <a:ext cx="2006600" cy="522288"/>
            <a:chOff x="70" y="-63"/>
            <a:chExt cx="3160" cy="824"/>
          </a:xfrm>
        </p:grpSpPr>
        <p:sp>
          <p:nvSpPr>
            <p:cNvPr id="9626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extBox 5"/>
          <p:cNvSpPr txBox="1">
            <a:spLocks noChangeArrowheads="1"/>
          </p:cNvSpPr>
          <p:nvPr/>
        </p:nvSpPr>
        <p:spPr bwMode="auto">
          <a:xfrm>
            <a:off x="1260475" y="700088"/>
            <a:ext cx="6191250" cy="522287"/>
          </a:xfrm>
          <a:prstGeom prst="rect">
            <a:avLst/>
          </a:prstGeom>
          <a:noFill/>
          <a:ln w="9525">
            <a:noFill/>
            <a:miter lim="800000"/>
            <a:headEnd/>
            <a:tailEnd/>
          </a:ln>
        </p:spPr>
        <p:txBody>
          <a:bodyPr>
            <a:spAutoFit/>
          </a:bodyPr>
          <a:lstStyle/>
          <a:p>
            <a:r>
              <a:rPr lang="zh-CN" altLang="en-US" sz="2800" b="1">
                <a:latin typeface="宋体" charset="-122"/>
              </a:rPr>
              <a:t>面对天帝的提问，词人是如何回答的？</a:t>
            </a:r>
          </a:p>
        </p:txBody>
      </p:sp>
      <p:sp>
        <p:nvSpPr>
          <p:cNvPr id="7" name="文本框 104"/>
          <p:cNvSpPr txBox="1">
            <a:spLocks noChangeArrowheads="1"/>
          </p:cNvSpPr>
          <p:nvPr/>
        </p:nvSpPr>
        <p:spPr bwMode="auto">
          <a:xfrm>
            <a:off x="503238" y="1563688"/>
            <a:ext cx="8137525" cy="2678112"/>
          </a:xfrm>
          <a:prstGeom prst="rect">
            <a:avLst/>
          </a:prstGeom>
          <a:noFill/>
          <a:ln w="9525">
            <a:noFill/>
            <a:miter lim="800000"/>
            <a:headEnd/>
            <a:tailEnd/>
          </a:ln>
        </p:spPr>
        <p:txBody>
          <a:bodyPr>
            <a:spAutoFit/>
          </a:bodyPr>
          <a:lstStyle/>
          <a:p>
            <a:pPr>
              <a:lnSpc>
                <a:spcPct val="1500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下阕开头写词人回答天帝的问话</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也是上下阕之间的过渡语。“路长”“日暮”是词人晚年孤独无依的痛苦感受。“嗟”字感叹自己空有才华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却无处施展</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倾诉了生不逢时的苦闷。</a:t>
            </a:r>
            <a:endParaRPr lang="zh-CN" altLang="en-US" sz="2800" b="1">
              <a:latin typeface="楷体" pitchFamily="49" charset="-122"/>
              <a:ea typeface="楷体" pitchFamily="49" charset="-122"/>
            </a:endParaRPr>
          </a:p>
        </p:txBody>
      </p:sp>
      <p:grpSp>
        <p:nvGrpSpPr>
          <p:cNvPr id="97283" name="组合 14"/>
          <p:cNvGrpSpPr>
            <a:grpSpLocks/>
          </p:cNvGrpSpPr>
          <p:nvPr/>
        </p:nvGrpSpPr>
        <p:grpSpPr bwMode="auto">
          <a:xfrm>
            <a:off x="44450" y="-39688"/>
            <a:ext cx="2006600" cy="522288"/>
            <a:chOff x="70" y="-63"/>
            <a:chExt cx="3160" cy="824"/>
          </a:xfrm>
        </p:grpSpPr>
        <p:sp>
          <p:nvSpPr>
            <p:cNvPr id="9728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文本框 4"/>
          <p:cNvSpPr txBox="1">
            <a:spLocks noChangeArrowheads="1"/>
          </p:cNvSpPr>
          <p:nvPr/>
        </p:nvSpPr>
        <p:spPr bwMode="auto">
          <a:xfrm>
            <a:off x="468313" y="755650"/>
            <a:ext cx="8207375" cy="954088"/>
          </a:xfrm>
          <a:prstGeom prst="rect">
            <a:avLst/>
          </a:prstGeom>
          <a:noFill/>
          <a:ln w="9525">
            <a:noFill/>
            <a:miter lim="800000"/>
            <a:headEnd/>
            <a:tailEnd/>
          </a:ln>
        </p:spPr>
        <p:txBody>
          <a:bodyPr>
            <a:spAutoFit/>
          </a:bodyPr>
          <a:lstStyle/>
          <a:p>
            <a:r>
              <a:rPr lang="zh-CN" altLang="en-US" sz="2800" b="1">
                <a:latin typeface="宋体" charset="-122"/>
              </a:rPr>
              <a:t>    赏析“</a:t>
            </a:r>
            <a:r>
              <a:rPr lang="zh-CN" altLang="zh-CN" sz="2800" b="1">
                <a:solidFill>
                  <a:srgbClr val="0000FF"/>
                </a:solidFill>
                <a:latin typeface="宋体" charset="-122"/>
              </a:rPr>
              <a:t>九万里风鹏正举。风休住</a:t>
            </a:r>
            <a:r>
              <a:rPr lang="zh-CN" altLang="en-US" sz="2800" b="1">
                <a:solidFill>
                  <a:srgbClr val="0000FF"/>
                </a:solidFill>
                <a:latin typeface="宋体" charset="-122"/>
              </a:rPr>
              <a:t>，</a:t>
            </a:r>
            <a:r>
              <a:rPr lang="zh-CN" altLang="zh-CN" sz="2800" b="1">
                <a:solidFill>
                  <a:srgbClr val="0000FF"/>
                </a:solidFill>
                <a:latin typeface="宋体" charset="-122"/>
              </a:rPr>
              <a:t>蓬舟吹取三山去</a:t>
            </a:r>
            <a:r>
              <a:rPr lang="zh-CN" altLang="en-US" sz="2800" b="1">
                <a:latin typeface="宋体" charset="-122"/>
              </a:rPr>
              <a:t>”这一句词。</a:t>
            </a:r>
            <a:endParaRPr lang="zh-CN" altLang="en-US" b="1">
              <a:latin typeface="宋体" charset="-122"/>
            </a:endParaRPr>
          </a:p>
        </p:txBody>
      </p:sp>
      <p:sp>
        <p:nvSpPr>
          <p:cNvPr id="7" name="文本框 104"/>
          <p:cNvSpPr txBox="1">
            <a:spLocks noChangeArrowheads="1"/>
          </p:cNvSpPr>
          <p:nvPr/>
        </p:nvSpPr>
        <p:spPr bwMode="auto">
          <a:xfrm>
            <a:off x="468313" y="2066925"/>
            <a:ext cx="8207375" cy="2032000"/>
          </a:xfrm>
          <a:prstGeom prst="rect">
            <a:avLst/>
          </a:prstGeom>
          <a:noFill/>
          <a:ln w="9525">
            <a:noFill/>
            <a:miter lim="800000"/>
            <a:headEnd/>
            <a:tailEnd/>
          </a:ln>
        </p:spPr>
        <p:txBody>
          <a:bodyPr>
            <a:spAutoFit/>
          </a:bodyPr>
          <a:lstStyle/>
          <a:p>
            <a:pPr>
              <a:lnSpc>
                <a:spcPct val="1500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词人化用</a:t>
            </a:r>
            <a:r>
              <a:rPr lang="zh-CN" altLang="en-US" sz="2800" b="1">
                <a:latin typeface="楷体" pitchFamily="49" charset="-122"/>
                <a:ea typeface="楷体" pitchFamily="49" charset="-122"/>
              </a:rPr>
              <a:t>庄子关于“鹏”的典故，</a:t>
            </a:r>
            <a:r>
              <a:rPr lang="zh-CN" altLang="zh-CN" sz="2800" b="1">
                <a:latin typeface="楷体" pitchFamily="49" charset="-122"/>
                <a:ea typeface="楷体" pitchFamily="49" charset="-122"/>
              </a:rPr>
              <a:t>足见其想要脱离尘世的决心</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她想要借助风力</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去往理想的神仙境地。</a:t>
            </a:r>
            <a:endParaRPr lang="zh-CN" altLang="en-US" sz="2800" b="1">
              <a:latin typeface="楷体" pitchFamily="49" charset="-122"/>
              <a:ea typeface="楷体" pitchFamily="49" charset="-122"/>
            </a:endParaRPr>
          </a:p>
        </p:txBody>
      </p:sp>
      <p:grpSp>
        <p:nvGrpSpPr>
          <p:cNvPr id="98307" name="组合 14"/>
          <p:cNvGrpSpPr>
            <a:grpSpLocks/>
          </p:cNvGrpSpPr>
          <p:nvPr/>
        </p:nvGrpSpPr>
        <p:grpSpPr bwMode="auto">
          <a:xfrm>
            <a:off x="44450" y="-39688"/>
            <a:ext cx="2006600" cy="522288"/>
            <a:chOff x="70" y="-63"/>
            <a:chExt cx="3160" cy="824"/>
          </a:xfrm>
        </p:grpSpPr>
        <p:sp>
          <p:nvSpPr>
            <p:cNvPr id="98308"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12"/>
          <p:cNvSpPr>
            <a:spLocks noChangeArrowheads="1"/>
          </p:cNvSpPr>
          <p:nvPr/>
        </p:nvSpPr>
        <p:spPr bwMode="auto">
          <a:xfrm>
            <a:off x="468313" y="1404938"/>
            <a:ext cx="5543550" cy="2676525"/>
          </a:xfrm>
          <a:prstGeom prst="rect">
            <a:avLst/>
          </a:prstGeom>
          <a:noFill/>
          <a:ln w="9525">
            <a:noFill/>
            <a:miter lim="800000"/>
            <a:headEnd/>
            <a:tailEnd/>
          </a:ln>
        </p:spPr>
        <p:txBody>
          <a:bodyPr>
            <a:spAutoFit/>
          </a:bodyPr>
          <a:lstStyle/>
          <a:p>
            <a:pPr eaLnBrk="0" hangingPunct="0"/>
            <a:r>
              <a:rPr lang="zh-CN" altLang="zh-CN" sz="2800" b="1">
                <a:solidFill>
                  <a:srgbClr val="FF0000"/>
                </a:solidFill>
                <a:latin typeface="楷体" pitchFamily="49" charset="-122"/>
                <a:ea typeface="楷体" pitchFamily="49" charset="-122"/>
              </a:rPr>
              <a:t>陶渊明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约</a:t>
            </a:r>
            <a:r>
              <a:rPr lang="en-US" altLang="zh-CN" sz="2800" b="1">
                <a:latin typeface="楷体" pitchFamily="49" charset="-122"/>
                <a:ea typeface="楷体" pitchFamily="49" charset="-122"/>
              </a:rPr>
              <a:t>365</a:t>
            </a:r>
            <a:r>
              <a:rPr lang="zh-CN" altLang="zh-CN" sz="2800" b="1">
                <a:latin typeface="楷体" pitchFamily="49" charset="-122"/>
                <a:ea typeface="楷体" pitchFamily="49" charset="-122"/>
              </a:rPr>
              <a:t>—</a:t>
            </a:r>
            <a:r>
              <a:rPr lang="en-US" altLang="zh-CN" sz="2800" b="1">
                <a:latin typeface="楷体" pitchFamily="49" charset="-122"/>
                <a:ea typeface="楷体" pitchFamily="49" charset="-122"/>
              </a:rPr>
              <a:t>427</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　东晋诗人。一名潜</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字元亮</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私谥靖节</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浔阳柴桑</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今江西九江</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人。散文《桃花源记》</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辞赋《归去来兮辞》《闲情赋》都很有名。有《陶渊明集》。</a:t>
            </a:r>
          </a:p>
        </p:txBody>
      </p:sp>
      <p:pic>
        <p:nvPicPr>
          <p:cNvPr id="44034" name="陶渊明.jpg" descr="id:2147511507;FounderCES"/>
          <p:cNvPicPr>
            <a:picLocks noChangeAspect="1" noChangeArrowheads="1"/>
          </p:cNvPicPr>
          <p:nvPr/>
        </p:nvPicPr>
        <p:blipFill>
          <a:blip r:embed="rId2"/>
          <a:srcRect/>
          <a:stretch>
            <a:fillRect/>
          </a:stretch>
        </p:blipFill>
        <p:spPr bwMode="auto">
          <a:xfrm>
            <a:off x="6229350" y="1270000"/>
            <a:ext cx="2447925" cy="2879725"/>
          </a:xfrm>
          <a:prstGeom prst="rect">
            <a:avLst/>
          </a:prstGeom>
          <a:noFill/>
          <a:ln w="9525">
            <a:noFill/>
            <a:miter lim="800000"/>
            <a:headEnd/>
            <a:tailEnd/>
          </a:ln>
        </p:spPr>
      </p:pic>
      <p:grpSp>
        <p:nvGrpSpPr>
          <p:cNvPr id="44035" name="组合 8"/>
          <p:cNvGrpSpPr>
            <a:grpSpLocks/>
          </p:cNvGrpSpPr>
          <p:nvPr/>
        </p:nvGrpSpPr>
        <p:grpSpPr bwMode="auto">
          <a:xfrm>
            <a:off x="1588" y="31750"/>
            <a:ext cx="2006600" cy="523875"/>
            <a:chOff x="70" y="-63"/>
            <a:chExt cx="3161" cy="824"/>
          </a:xfrm>
        </p:grpSpPr>
        <p:sp>
          <p:nvSpPr>
            <p:cNvPr id="44042"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44036" name="组合 1"/>
          <p:cNvGrpSpPr>
            <a:grpSpLocks/>
          </p:cNvGrpSpPr>
          <p:nvPr/>
        </p:nvGrpSpPr>
        <p:grpSpPr bwMode="auto">
          <a:xfrm>
            <a:off x="3492500" y="555625"/>
            <a:ext cx="1743075" cy="566738"/>
            <a:chOff x="3406775" y="598488"/>
            <a:chExt cx="1743075" cy="566737"/>
          </a:xfrm>
        </p:grpSpPr>
        <p:sp>
          <p:nvSpPr>
            <p:cNvPr id="14" name="圆角矩形 13"/>
            <p:cNvSpPr/>
            <p:nvPr/>
          </p:nvSpPr>
          <p:spPr>
            <a:xfrm rot="555800">
              <a:off x="4675188"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4417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4041" name="矩形 1"/>
            <p:cNvSpPr>
              <a:spLocks noChangeArrowheads="1"/>
            </p:cNvSpPr>
            <p:nvPr/>
          </p:nvSpPr>
          <p:spPr bwMode="auto">
            <a:xfrm>
              <a:off x="3406775" y="598488"/>
              <a:ext cx="1743075" cy="566737"/>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作者简介</a:t>
              </a: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文本框 104"/>
          <p:cNvSpPr txBox="1">
            <a:spLocks noChangeArrowheads="1"/>
          </p:cNvSpPr>
          <p:nvPr/>
        </p:nvSpPr>
        <p:spPr bwMode="auto">
          <a:xfrm>
            <a:off x="525463" y="595313"/>
            <a:ext cx="8093075" cy="1382712"/>
          </a:xfrm>
          <a:prstGeom prst="rect">
            <a:avLst/>
          </a:prstGeom>
          <a:noFill/>
          <a:ln w="9525">
            <a:noFill/>
            <a:miter lim="800000"/>
            <a:headEnd/>
            <a:tailEnd/>
          </a:ln>
        </p:spPr>
        <p:txBody>
          <a:bodyPr>
            <a:spAutoFit/>
          </a:bodyPr>
          <a:lstStyle/>
          <a:p>
            <a:r>
              <a:rPr lang="en-US" altLang="zh-CN" sz="2800" b="1">
                <a:latin typeface="宋体" charset="-122"/>
              </a:rPr>
              <a:t>    </a:t>
            </a:r>
            <a:r>
              <a:rPr lang="zh-CN" altLang="zh-CN" sz="2800" b="1">
                <a:latin typeface="宋体" charset="-122"/>
              </a:rPr>
              <a:t>“</a:t>
            </a:r>
            <a:r>
              <a:rPr lang="zh-CN" altLang="zh-CN" sz="2800" b="1">
                <a:solidFill>
                  <a:srgbClr val="0000FF"/>
                </a:solidFill>
                <a:latin typeface="宋体" charset="-122"/>
              </a:rPr>
              <a:t>我报路长嗟日暮</a:t>
            </a:r>
            <a:r>
              <a:rPr lang="zh-CN" altLang="en-US" sz="2800" b="1">
                <a:solidFill>
                  <a:srgbClr val="0000FF"/>
                </a:solidFill>
                <a:latin typeface="宋体" charset="-122"/>
              </a:rPr>
              <a:t>，</a:t>
            </a:r>
            <a:r>
              <a:rPr lang="zh-CN" altLang="zh-CN" sz="2800" b="1">
                <a:solidFill>
                  <a:srgbClr val="0000FF"/>
                </a:solidFill>
                <a:latin typeface="宋体" charset="-122"/>
              </a:rPr>
              <a:t>学诗谩有惊人句</a:t>
            </a:r>
            <a:r>
              <a:rPr lang="zh-CN" altLang="zh-CN" sz="2800" b="1">
                <a:latin typeface="宋体" charset="-122"/>
              </a:rPr>
              <a:t>”中的“嗟”“谩”二字值得品味。请根据这两个字的意蕴</a:t>
            </a:r>
            <a:r>
              <a:rPr lang="zh-CN" altLang="en-US" sz="2800" b="1">
                <a:latin typeface="宋体" charset="-122"/>
              </a:rPr>
              <a:t>，</a:t>
            </a:r>
            <a:r>
              <a:rPr lang="zh-CN" altLang="zh-CN" sz="2800" b="1">
                <a:latin typeface="宋体" charset="-122"/>
              </a:rPr>
              <a:t>说说这两句表达了词人怎样的思想感情。</a:t>
            </a:r>
            <a:endParaRPr lang="zh-CN" altLang="en-US" sz="2800" b="1">
              <a:latin typeface="宋体" charset="-122"/>
            </a:endParaRPr>
          </a:p>
        </p:txBody>
      </p:sp>
      <p:sp>
        <p:nvSpPr>
          <p:cNvPr id="2" name="文本框 1"/>
          <p:cNvSpPr txBox="1">
            <a:spLocks noChangeArrowheads="1"/>
          </p:cNvSpPr>
          <p:nvPr/>
        </p:nvSpPr>
        <p:spPr bwMode="auto">
          <a:xfrm>
            <a:off x="512763" y="2066925"/>
            <a:ext cx="8118475" cy="2676525"/>
          </a:xfrm>
          <a:prstGeom prst="rect">
            <a:avLst/>
          </a:prstGeom>
          <a:noFill/>
          <a:ln w="9525">
            <a:noFill/>
            <a:miter lim="800000"/>
            <a:headEnd/>
            <a:tailEnd/>
          </a:ln>
        </p:spPr>
        <p:txBody>
          <a:bodyPr>
            <a:spAutoFit/>
          </a:bodyPr>
          <a:lstStyle/>
          <a:p>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“嗟”字生动地写出了词人彷徨、忧虑的神态</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表明自己在人生道路上日暮途远</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茫然不知所措。“谩”字流露出词人心中的哀怨惆怅</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一是空有诗情诗才</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因知音</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丈夫</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早逝</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而无人能会意</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二是慨叹自己身逢乱世</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有着对现实无能为力的苦闷和怀才不遇的愤懑。</a:t>
            </a:r>
            <a:endParaRPr lang="zh-CN" altLang="en-US" sz="2800" b="1">
              <a:latin typeface="楷体" pitchFamily="49" charset="-122"/>
              <a:ea typeface="楷体" pitchFamily="49" charset="-122"/>
            </a:endParaRPr>
          </a:p>
        </p:txBody>
      </p:sp>
      <p:grpSp>
        <p:nvGrpSpPr>
          <p:cNvPr id="99331" name="组合 14"/>
          <p:cNvGrpSpPr>
            <a:grpSpLocks/>
          </p:cNvGrpSpPr>
          <p:nvPr/>
        </p:nvGrpSpPr>
        <p:grpSpPr bwMode="auto">
          <a:xfrm>
            <a:off x="44450" y="-39688"/>
            <a:ext cx="2006600" cy="522288"/>
            <a:chOff x="70" y="-63"/>
            <a:chExt cx="3161" cy="825"/>
          </a:xfrm>
        </p:grpSpPr>
        <p:sp>
          <p:nvSpPr>
            <p:cNvPr id="99332" name="文本框 6"/>
            <p:cNvSpPr txBox="1">
              <a:spLocks noChangeArrowheads="1"/>
            </p:cNvSpPr>
            <p:nvPr/>
          </p:nvSpPr>
          <p:spPr bwMode="auto">
            <a:xfrm>
              <a:off x="678" y="-63"/>
              <a:ext cx="2553"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11" name="直线连接符 9"/>
            <p:cNvCxnSpPr/>
            <p:nvPr/>
          </p:nvCxnSpPr>
          <p:spPr>
            <a:xfrm>
              <a:off x="70" y="702"/>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8"/>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文本框 104"/>
          <p:cNvSpPr txBox="1">
            <a:spLocks noChangeArrowheads="1"/>
          </p:cNvSpPr>
          <p:nvPr/>
        </p:nvSpPr>
        <p:spPr bwMode="auto">
          <a:xfrm>
            <a:off x="520700" y="555625"/>
            <a:ext cx="8102600" cy="954088"/>
          </a:xfrm>
          <a:prstGeom prst="rect">
            <a:avLst/>
          </a:prstGeom>
          <a:noFill/>
          <a:ln w="9525">
            <a:noFill/>
            <a:miter lim="800000"/>
            <a:headEnd/>
            <a:tailEnd/>
          </a:ln>
        </p:spPr>
        <p:txBody>
          <a:bodyPr>
            <a:spAutoFit/>
          </a:bodyPr>
          <a:lstStyle/>
          <a:p>
            <a:r>
              <a:rPr lang="en-US" altLang="zh-CN" sz="2800" b="1">
                <a:latin typeface="宋体" charset="-122"/>
              </a:rPr>
              <a:t>    </a:t>
            </a:r>
            <a:r>
              <a:rPr lang="zh-CN" altLang="zh-CN" sz="2800" b="1">
                <a:latin typeface="宋体" charset="-122"/>
              </a:rPr>
              <a:t>本词被评家誉为“无一毫粉钗气”</a:t>
            </a:r>
            <a:r>
              <a:rPr lang="zh-CN" altLang="en-US" sz="2800" b="1">
                <a:latin typeface="宋体" charset="-122"/>
              </a:rPr>
              <a:t>，</a:t>
            </a:r>
            <a:r>
              <a:rPr lang="zh-CN" altLang="zh-CN" sz="2800" b="1">
                <a:latin typeface="宋体" charset="-122"/>
              </a:rPr>
              <a:t>请结合词中写景的语句</a:t>
            </a:r>
            <a:r>
              <a:rPr lang="zh-CN" altLang="en-US" sz="2800" b="1">
                <a:latin typeface="宋体" charset="-122"/>
              </a:rPr>
              <a:t>，</a:t>
            </a:r>
            <a:r>
              <a:rPr lang="zh-CN" altLang="zh-CN" sz="2800" b="1">
                <a:latin typeface="宋体" charset="-122"/>
              </a:rPr>
              <a:t>简析本词在意境和风格上的特色。</a:t>
            </a:r>
            <a:endParaRPr lang="zh-CN" altLang="en-US" sz="2800" b="1">
              <a:latin typeface="宋体" charset="-122"/>
            </a:endParaRPr>
          </a:p>
        </p:txBody>
      </p:sp>
      <p:sp>
        <p:nvSpPr>
          <p:cNvPr id="2" name="文本框 1"/>
          <p:cNvSpPr txBox="1">
            <a:spLocks noChangeArrowheads="1"/>
          </p:cNvSpPr>
          <p:nvPr/>
        </p:nvSpPr>
        <p:spPr bwMode="auto">
          <a:xfrm>
            <a:off x="350838" y="1635125"/>
            <a:ext cx="8442325" cy="3108325"/>
          </a:xfrm>
          <a:prstGeom prst="rect">
            <a:avLst/>
          </a:prstGeom>
          <a:noFill/>
          <a:ln w="9525">
            <a:noFill/>
            <a:miter lim="800000"/>
            <a:headEnd/>
            <a:tailEnd/>
          </a:ln>
        </p:spPr>
        <p:txBody>
          <a:bodyPr>
            <a:spAutoFit/>
          </a:bodyPr>
          <a:lstStyle/>
          <a:p>
            <a:r>
              <a:rPr lang="en-US" altLang="zh-CN" sz="2800" b="1">
                <a:solidFill>
                  <a:srgbClr val="000000"/>
                </a:solidFill>
                <a:latin typeface="楷体" pitchFamily="49" charset="-122"/>
                <a:ea typeface="楷体" pitchFamily="49" charset="-122"/>
              </a:rPr>
              <a:t>    </a:t>
            </a:r>
            <a:r>
              <a:rPr lang="zh-CN" altLang="zh-CN" sz="2800" b="1">
                <a:solidFill>
                  <a:srgbClr val="000000"/>
                </a:solidFill>
                <a:latin typeface="楷体" pitchFamily="49" charset="-122"/>
                <a:ea typeface="楷体" pitchFamily="49" charset="-122"/>
              </a:rPr>
              <a:t>开头两句写天、云涛、晓雾、星河、千帆</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景象极为壮丽</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“接”“连”二字把四垂的天幕、汹涌的云涛、弥漫的大雾自然地组合在一起</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展现出一幅辽阔、壮美的海天相接的图画</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描绘出一种瑰奇雄伟的境界。下阕虚实结合</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形象愈益壮伟</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境界愈益恢宏。词作中对开阔壮美的境界的描述富有浪漫主义的想象</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表现了作者刚健昂扬的气概</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词风豪放。</a:t>
            </a:r>
            <a:endParaRPr lang="zh-CN" altLang="en-US" sz="2800" b="1">
              <a:latin typeface="楷体" pitchFamily="49" charset="-122"/>
              <a:ea typeface="楷体" pitchFamily="49" charset="-122"/>
            </a:endParaRPr>
          </a:p>
        </p:txBody>
      </p:sp>
      <p:grpSp>
        <p:nvGrpSpPr>
          <p:cNvPr id="100355" name="组合 14"/>
          <p:cNvGrpSpPr>
            <a:grpSpLocks/>
          </p:cNvGrpSpPr>
          <p:nvPr/>
        </p:nvGrpSpPr>
        <p:grpSpPr bwMode="auto">
          <a:xfrm>
            <a:off x="44450" y="-39688"/>
            <a:ext cx="2006600" cy="522288"/>
            <a:chOff x="70" y="-63"/>
            <a:chExt cx="3161" cy="825"/>
          </a:xfrm>
        </p:grpSpPr>
        <p:sp>
          <p:nvSpPr>
            <p:cNvPr id="100356" name="文本框 6"/>
            <p:cNvSpPr txBox="1">
              <a:spLocks noChangeArrowheads="1"/>
            </p:cNvSpPr>
            <p:nvPr/>
          </p:nvSpPr>
          <p:spPr bwMode="auto">
            <a:xfrm>
              <a:off x="678" y="-63"/>
              <a:ext cx="2553"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合作探究</a:t>
              </a:r>
            </a:p>
          </p:txBody>
        </p:sp>
        <p:cxnSp>
          <p:nvCxnSpPr>
            <p:cNvPr id="14" name="直线连接符 9"/>
            <p:cNvCxnSpPr/>
            <p:nvPr/>
          </p:nvCxnSpPr>
          <p:spPr>
            <a:xfrm>
              <a:off x="70" y="702"/>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8"/>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矩形 6"/>
          <p:cNvSpPr>
            <a:spLocks noChangeArrowheads="1"/>
          </p:cNvSpPr>
          <p:nvPr/>
        </p:nvSpPr>
        <p:spPr bwMode="auto">
          <a:xfrm>
            <a:off x="576263" y="1635125"/>
            <a:ext cx="7991475" cy="2160588"/>
          </a:xfrm>
          <a:prstGeom prst="rect">
            <a:avLst/>
          </a:prstGeom>
          <a:noFill/>
          <a:ln w="9525">
            <a:noFill/>
            <a:miter lim="800000"/>
            <a:headEnd/>
            <a:tailEnd/>
          </a:ln>
        </p:spPr>
        <p:txBody>
          <a:bodyPr>
            <a:spAutoFit/>
          </a:bodyPr>
          <a:lstStyle/>
          <a:p>
            <a:pPr eaLnBrk="0" hangingPunct="0">
              <a:lnSpc>
                <a:spcPct val="120000"/>
              </a:lnSpc>
            </a:pPr>
            <a:r>
              <a:rPr lang="zh-CN" altLang="en-US" sz="2800" b="1">
                <a:latin typeface="楷体" pitchFamily="49" charset="-122"/>
                <a:ea typeface="楷体" pitchFamily="49" charset="-122"/>
              </a:rPr>
              <a:t>    词人把真实的生活感受融入梦境，以梦游的方式，以人神对话为内容，实现了梦幻与生活、历史与现实的有机结合，充分显示了作者性情中豪放不羁的一面。</a:t>
            </a:r>
            <a:endParaRPr lang="zh-CN" altLang="en-US" sz="2800" b="1">
              <a:solidFill>
                <a:srgbClr val="0000FF"/>
              </a:solidFill>
              <a:latin typeface="楷体" pitchFamily="49" charset="-122"/>
              <a:ea typeface="楷体" pitchFamily="49" charset="-122"/>
            </a:endParaRPr>
          </a:p>
        </p:txBody>
      </p:sp>
      <p:grpSp>
        <p:nvGrpSpPr>
          <p:cNvPr id="101378" name="组合 1"/>
          <p:cNvGrpSpPr>
            <a:grpSpLocks/>
          </p:cNvGrpSpPr>
          <p:nvPr/>
        </p:nvGrpSpPr>
        <p:grpSpPr bwMode="auto">
          <a:xfrm>
            <a:off x="3700463" y="636588"/>
            <a:ext cx="1743075" cy="566737"/>
            <a:chOff x="3348038" y="555625"/>
            <a:chExt cx="1743075" cy="566738"/>
          </a:xfrm>
        </p:grpSpPr>
        <p:sp>
          <p:nvSpPr>
            <p:cNvPr id="14" name="圆角矩形 13"/>
            <p:cNvSpPr/>
            <p:nvPr/>
          </p:nvSpPr>
          <p:spPr bwMode="auto">
            <a:xfrm rot="555800">
              <a:off x="4600575" y="681037"/>
              <a:ext cx="442913" cy="419101"/>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bwMode="auto">
            <a:xfrm rot="20470821">
              <a:off x="4195763" y="687387"/>
              <a:ext cx="442912" cy="420689"/>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bwMode="auto">
            <a:xfrm rot="319204">
              <a:off x="3776663" y="687387"/>
              <a:ext cx="441325" cy="420689"/>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bwMode="auto">
            <a:xfrm rot="21148334">
              <a:off x="3367088" y="695325"/>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01387" name="矩形 1"/>
            <p:cNvSpPr>
              <a:spLocks noChangeArrowheads="1"/>
            </p:cNvSpPr>
            <p:nvPr/>
          </p:nvSpPr>
          <p:spPr bwMode="auto">
            <a:xfrm>
              <a:off x="3348038" y="555625"/>
              <a:ext cx="1743075" cy="566738"/>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主题思想</a:t>
              </a:r>
            </a:p>
          </p:txBody>
        </p:sp>
      </p:grpSp>
      <p:grpSp>
        <p:nvGrpSpPr>
          <p:cNvPr id="101379" name="组合 13"/>
          <p:cNvGrpSpPr>
            <a:grpSpLocks/>
          </p:cNvGrpSpPr>
          <p:nvPr/>
        </p:nvGrpSpPr>
        <p:grpSpPr bwMode="auto">
          <a:xfrm>
            <a:off x="28575" y="-20638"/>
            <a:ext cx="2006600" cy="522288"/>
            <a:chOff x="70" y="-63"/>
            <a:chExt cx="3160" cy="822"/>
          </a:xfrm>
        </p:grpSpPr>
        <p:sp>
          <p:nvSpPr>
            <p:cNvPr id="101380"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课堂小结</a:t>
              </a:r>
            </a:p>
          </p:txBody>
        </p:sp>
        <p:cxnSp>
          <p:nvCxnSpPr>
            <p:cNvPr id="2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文本框 1"/>
          <p:cNvSpPr txBox="1">
            <a:spLocks noChangeArrowheads="1"/>
          </p:cNvSpPr>
          <p:nvPr/>
        </p:nvSpPr>
        <p:spPr bwMode="auto">
          <a:xfrm>
            <a:off x="395288" y="1885950"/>
            <a:ext cx="508000" cy="1384300"/>
          </a:xfrm>
          <a:prstGeom prst="rect">
            <a:avLst/>
          </a:prstGeom>
          <a:noFill/>
          <a:ln w="9525">
            <a:noFill/>
            <a:miter lim="800000"/>
            <a:headEnd/>
            <a:tailEnd/>
          </a:ln>
        </p:spPr>
        <p:txBody>
          <a:bodyPr>
            <a:spAutoFit/>
          </a:bodyPr>
          <a:lstStyle/>
          <a:p>
            <a:r>
              <a:rPr lang="zh-CN" altLang="zh-CN" sz="2800">
                <a:solidFill>
                  <a:srgbClr val="FF0000"/>
                </a:solidFill>
                <a:latin typeface="黑体" pitchFamily="49" charset="-122"/>
                <a:ea typeface="黑体" pitchFamily="49" charset="-122"/>
              </a:rPr>
              <a:t>渔家傲</a:t>
            </a:r>
            <a:endParaRPr lang="zh-CN" altLang="en-US" sz="2800">
              <a:solidFill>
                <a:srgbClr val="FF0000"/>
              </a:solidFill>
              <a:latin typeface="黑体" pitchFamily="49" charset="-122"/>
              <a:ea typeface="黑体" pitchFamily="49" charset="-122"/>
            </a:endParaRPr>
          </a:p>
        </p:txBody>
      </p:sp>
      <p:sp>
        <p:nvSpPr>
          <p:cNvPr id="102402" name="文本框 2"/>
          <p:cNvSpPr txBox="1">
            <a:spLocks noChangeArrowheads="1"/>
          </p:cNvSpPr>
          <p:nvPr/>
        </p:nvSpPr>
        <p:spPr bwMode="auto">
          <a:xfrm>
            <a:off x="1406525" y="1274763"/>
            <a:ext cx="1800225" cy="954087"/>
          </a:xfrm>
          <a:prstGeom prst="rect">
            <a:avLst/>
          </a:prstGeom>
          <a:noFill/>
          <a:ln w="9525">
            <a:noFill/>
            <a:miter lim="800000"/>
            <a:headEnd/>
            <a:tailEnd/>
          </a:ln>
        </p:spPr>
        <p:txBody>
          <a:bodyPr>
            <a:spAutoFit/>
          </a:bodyPr>
          <a:lstStyle/>
          <a:p>
            <a:r>
              <a:rPr lang="zh-CN" altLang="zh-CN" sz="2800" b="1">
                <a:solidFill>
                  <a:srgbClr val="0000FF"/>
                </a:solidFill>
                <a:latin typeface="楷体" pitchFamily="49" charset="-122"/>
                <a:ea typeface="楷体" pitchFamily="49" charset="-122"/>
              </a:rPr>
              <a:t>词人梦中所见所闻</a:t>
            </a:r>
            <a:endParaRPr lang="zh-CN" altLang="en-US" sz="2800" b="1">
              <a:solidFill>
                <a:srgbClr val="0000FF"/>
              </a:solidFill>
              <a:latin typeface="楷体" pitchFamily="49" charset="-122"/>
              <a:ea typeface="楷体" pitchFamily="49" charset="-122"/>
            </a:endParaRPr>
          </a:p>
        </p:txBody>
      </p:sp>
      <p:sp>
        <p:nvSpPr>
          <p:cNvPr id="102403" name="文本框 3"/>
          <p:cNvSpPr txBox="1">
            <a:spLocks noChangeArrowheads="1"/>
          </p:cNvSpPr>
          <p:nvPr/>
        </p:nvSpPr>
        <p:spPr bwMode="auto">
          <a:xfrm>
            <a:off x="1406525" y="3214688"/>
            <a:ext cx="1944688" cy="954087"/>
          </a:xfrm>
          <a:prstGeom prst="rect">
            <a:avLst/>
          </a:prstGeom>
          <a:noFill/>
          <a:ln w="9525">
            <a:noFill/>
            <a:miter lim="800000"/>
            <a:headEnd/>
            <a:tailEnd/>
          </a:ln>
        </p:spPr>
        <p:txBody>
          <a:bodyPr>
            <a:spAutoFit/>
          </a:bodyPr>
          <a:lstStyle/>
          <a:p>
            <a:r>
              <a:rPr lang="zh-CN" altLang="zh-CN" sz="2800" b="1">
                <a:solidFill>
                  <a:srgbClr val="0000FF"/>
                </a:solidFill>
                <a:latin typeface="楷体" pitchFamily="49" charset="-122"/>
                <a:ea typeface="楷体" pitchFamily="49" charset="-122"/>
              </a:rPr>
              <a:t>词人的理想和抱负</a:t>
            </a:r>
            <a:endParaRPr lang="zh-CN" altLang="en-US" sz="2800" b="1">
              <a:solidFill>
                <a:srgbClr val="0000FF"/>
              </a:solidFill>
              <a:latin typeface="楷体" pitchFamily="49" charset="-122"/>
              <a:ea typeface="楷体" pitchFamily="49" charset="-122"/>
            </a:endParaRPr>
          </a:p>
        </p:txBody>
      </p:sp>
      <p:sp>
        <p:nvSpPr>
          <p:cNvPr id="102404" name="文本框 4"/>
          <p:cNvSpPr txBox="1">
            <a:spLocks noChangeArrowheads="1"/>
          </p:cNvSpPr>
          <p:nvPr/>
        </p:nvSpPr>
        <p:spPr bwMode="auto">
          <a:xfrm>
            <a:off x="3175000" y="1492250"/>
            <a:ext cx="3416300" cy="522288"/>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rPr>
              <a:t>海天相接、瑰奇雄伟</a:t>
            </a:r>
            <a:endParaRPr lang="zh-CN" altLang="en-US" sz="2800" b="1">
              <a:latin typeface="楷体" pitchFamily="49" charset="-122"/>
              <a:ea typeface="楷体" pitchFamily="49" charset="-122"/>
            </a:endParaRPr>
          </a:p>
        </p:txBody>
      </p:sp>
      <p:sp>
        <p:nvSpPr>
          <p:cNvPr id="102405" name="文本框 5"/>
          <p:cNvSpPr txBox="1">
            <a:spLocks noChangeArrowheads="1"/>
          </p:cNvSpPr>
          <p:nvPr/>
        </p:nvSpPr>
        <p:spPr bwMode="auto">
          <a:xfrm>
            <a:off x="3175000" y="3476625"/>
            <a:ext cx="3416300" cy="522288"/>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rPr>
              <a:t>辛苦求索、未见光明</a:t>
            </a:r>
            <a:endParaRPr lang="zh-CN" altLang="en-US" sz="2800" b="1">
              <a:latin typeface="楷体" pitchFamily="49" charset="-122"/>
              <a:ea typeface="楷体" pitchFamily="49" charset="-122"/>
            </a:endParaRPr>
          </a:p>
        </p:txBody>
      </p:sp>
      <p:sp>
        <p:nvSpPr>
          <p:cNvPr id="102406" name="文本框 6"/>
          <p:cNvSpPr txBox="1">
            <a:spLocks noChangeArrowheads="1"/>
          </p:cNvSpPr>
          <p:nvPr/>
        </p:nvSpPr>
        <p:spPr bwMode="auto">
          <a:xfrm>
            <a:off x="7096125" y="2139950"/>
            <a:ext cx="1627188" cy="954088"/>
          </a:xfrm>
          <a:prstGeom prst="rect">
            <a:avLst/>
          </a:prstGeom>
          <a:noFill/>
          <a:ln w="9525">
            <a:noFill/>
            <a:miter lim="800000"/>
            <a:headEnd/>
            <a:tailEnd/>
          </a:ln>
        </p:spPr>
        <p:txBody>
          <a:bodyPr wrap="none">
            <a:spAutoFit/>
          </a:bodyPr>
          <a:lstStyle/>
          <a:p>
            <a:r>
              <a:rPr lang="zh-CN" altLang="zh-CN" sz="2800" b="1">
                <a:latin typeface="楷体" pitchFamily="49" charset="-122"/>
                <a:ea typeface="楷体" pitchFamily="49" charset="-122"/>
              </a:rPr>
              <a:t>渴望自由</a:t>
            </a:r>
          </a:p>
          <a:p>
            <a:r>
              <a:rPr lang="zh-CN" altLang="zh-CN" sz="2800" b="1">
                <a:latin typeface="楷体" pitchFamily="49" charset="-122"/>
                <a:ea typeface="楷体" pitchFamily="49" charset="-122"/>
              </a:rPr>
              <a:t>追求光明</a:t>
            </a:r>
            <a:endParaRPr lang="zh-CN" altLang="en-US" sz="2800" b="1">
              <a:latin typeface="楷体" pitchFamily="49" charset="-122"/>
              <a:ea typeface="楷体" pitchFamily="49" charset="-122"/>
            </a:endParaRPr>
          </a:p>
        </p:txBody>
      </p:sp>
      <p:sp>
        <p:nvSpPr>
          <p:cNvPr id="8" name="左大括号 7"/>
          <p:cNvSpPr/>
          <p:nvPr/>
        </p:nvSpPr>
        <p:spPr>
          <a:xfrm>
            <a:off x="1047750" y="1504950"/>
            <a:ext cx="215900" cy="2506663"/>
          </a:xfrm>
          <a:prstGeom prst="leftBrace">
            <a:avLst>
              <a:gd name="adj1" fmla="val 177419"/>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grpSp>
        <p:nvGrpSpPr>
          <p:cNvPr id="102408" name="组合 35"/>
          <p:cNvGrpSpPr>
            <a:grpSpLocks/>
          </p:cNvGrpSpPr>
          <p:nvPr/>
        </p:nvGrpSpPr>
        <p:grpSpPr bwMode="auto">
          <a:xfrm>
            <a:off x="44450" y="-20638"/>
            <a:ext cx="2006600" cy="523876"/>
            <a:chOff x="70" y="-63"/>
            <a:chExt cx="3161" cy="824"/>
          </a:xfrm>
        </p:grpSpPr>
        <p:sp>
          <p:nvSpPr>
            <p:cNvPr id="102410"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板书设计</a:t>
              </a:r>
            </a:p>
          </p:txBody>
        </p:sp>
        <p:cxnSp>
          <p:nvCxnSpPr>
            <p:cNvPr id="1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左大括号 12"/>
          <p:cNvSpPr/>
          <p:nvPr/>
        </p:nvSpPr>
        <p:spPr>
          <a:xfrm rot="10800000">
            <a:off x="6715125" y="1504950"/>
            <a:ext cx="307975" cy="2506663"/>
          </a:xfrm>
          <a:prstGeom prst="leftBrace">
            <a:avLst>
              <a:gd name="adj1" fmla="val 177419"/>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文本框 36"/>
          <p:cNvSpPr txBox="1">
            <a:spLocks noChangeArrowheads="1"/>
          </p:cNvSpPr>
          <p:nvPr/>
        </p:nvSpPr>
        <p:spPr bwMode="auto">
          <a:xfrm>
            <a:off x="463550" y="598488"/>
            <a:ext cx="8216900" cy="4160837"/>
          </a:xfrm>
          <a:prstGeom prst="rect">
            <a:avLst/>
          </a:prstGeom>
          <a:noFill/>
          <a:ln w="9525">
            <a:noFill/>
            <a:miter lim="800000"/>
            <a:headEnd/>
            <a:tailEnd/>
          </a:ln>
        </p:spPr>
        <p:txBody>
          <a:bodyPr>
            <a:spAutoFit/>
          </a:bodyPr>
          <a:lstStyle/>
          <a:p>
            <a:pPr>
              <a:lnSpc>
                <a:spcPct val="120000"/>
              </a:lnSpc>
            </a:pPr>
            <a:r>
              <a:rPr lang="en-US" altLang="zh-CN" sz="2800" b="1">
                <a:latin typeface="宋体" charset="-122"/>
              </a:rPr>
              <a:t>1.</a:t>
            </a:r>
            <a:r>
              <a:rPr lang="zh-CN" altLang="zh-CN" sz="2800" b="1">
                <a:latin typeface="宋体" charset="-122"/>
              </a:rPr>
              <a:t>填空。</a:t>
            </a:r>
          </a:p>
          <a:p>
            <a:pPr>
              <a:lnSpc>
                <a:spcPct val="120000"/>
              </a:lnSpc>
            </a:pP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1</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陶渊明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字</a:t>
            </a:r>
            <a:r>
              <a:rPr lang="en-US" altLang="zh-CN" sz="2800" b="1">
                <a:latin typeface="楷体" pitchFamily="49" charset="-122"/>
                <a:ea typeface="楷体" pitchFamily="49" charset="-122"/>
              </a:rPr>
              <a:t>________</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又名潜</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号</a:t>
            </a:r>
            <a:r>
              <a:rPr lang="en-US" altLang="zh-CN" sz="2800" b="1">
                <a:latin typeface="楷体" pitchFamily="49" charset="-122"/>
                <a:ea typeface="楷体" pitchFamily="49" charset="-122"/>
              </a:rPr>
              <a:t>________</a:t>
            </a:r>
            <a:r>
              <a:rPr lang="zh-CN" altLang="zh-CN" sz="2800" b="1">
                <a:latin typeface="楷体" pitchFamily="49" charset="-122"/>
                <a:ea typeface="楷体" pitchFamily="49" charset="-122"/>
              </a:rPr>
              <a:t>先生</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世称靖节先生。</a:t>
            </a:r>
            <a:r>
              <a:rPr lang="en-US" altLang="zh-CN" sz="2800" b="1">
                <a:latin typeface="楷体" pitchFamily="49" charset="-122"/>
                <a:ea typeface="楷体" pitchFamily="49" charset="-122"/>
              </a:rPr>
              <a:t>________</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朝代</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诗人、文学家、辞赋家、</a:t>
            </a:r>
            <a:r>
              <a:rPr lang="en-US" altLang="zh-CN" sz="2800" b="1">
                <a:latin typeface="楷体" pitchFamily="49" charset="-122"/>
                <a:ea typeface="楷体" pitchFamily="49" charset="-122"/>
              </a:rPr>
              <a:t>________</a:t>
            </a:r>
            <a:r>
              <a:rPr lang="zh-CN" altLang="zh-CN" sz="2800" b="1">
                <a:latin typeface="楷体" pitchFamily="49" charset="-122"/>
                <a:ea typeface="楷体" pitchFamily="49" charset="-122"/>
              </a:rPr>
              <a:t>家</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________</a:t>
            </a:r>
            <a:r>
              <a:rPr lang="zh-CN" altLang="zh-CN" sz="2800" b="1">
                <a:latin typeface="楷体" pitchFamily="49" charset="-122"/>
                <a:ea typeface="楷体" pitchFamily="49" charset="-122"/>
              </a:rPr>
              <a:t>诗派创始人。</a:t>
            </a:r>
            <a:endParaRPr lang="en-US" altLang="zh-CN" sz="2800" b="1">
              <a:latin typeface="楷体" pitchFamily="49" charset="-122"/>
              <a:ea typeface="楷体" pitchFamily="49" charset="-122"/>
            </a:endParaRPr>
          </a:p>
          <a:p>
            <a:pPr>
              <a:lnSpc>
                <a:spcPct val="120000"/>
              </a:lnSpc>
            </a:pP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2</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杜甫</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字子美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自号</a:t>
            </a:r>
            <a:r>
              <a:rPr lang="en-US" altLang="zh-CN" sz="2800" b="1">
                <a:latin typeface="楷体" pitchFamily="49" charset="-122"/>
                <a:ea typeface="楷体" pitchFamily="49" charset="-122"/>
              </a:rPr>
              <a:t>________</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________</a:t>
            </a:r>
            <a:r>
              <a:rPr lang="zh-CN" altLang="zh-CN" sz="2800" b="1">
                <a:latin typeface="楷体" pitchFamily="49" charset="-122"/>
                <a:ea typeface="楷体" pitchFamily="49" charset="-122"/>
              </a:rPr>
              <a:t>代伟大的</a:t>
            </a:r>
            <a:r>
              <a:rPr lang="en-US" altLang="zh-CN" sz="2800" b="1">
                <a:latin typeface="楷体" pitchFamily="49" charset="-122"/>
                <a:ea typeface="楷体" pitchFamily="49" charset="-122"/>
              </a:rPr>
              <a:t>________</a:t>
            </a:r>
            <a:r>
              <a:rPr lang="zh-CN" altLang="zh-CN" sz="2800" b="1">
                <a:latin typeface="楷体" pitchFamily="49" charset="-122"/>
                <a:ea typeface="楷体" pitchFamily="49" charset="-122"/>
              </a:rPr>
              <a:t>诗人</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被后人称为</a:t>
            </a:r>
            <a:r>
              <a:rPr lang="en-US" altLang="zh-CN" sz="2800" b="1">
                <a:latin typeface="楷体" pitchFamily="49" charset="-122"/>
                <a:ea typeface="楷体" pitchFamily="49" charset="-122"/>
              </a:rPr>
              <a:t>“________”</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他的诗被称为</a:t>
            </a:r>
            <a:r>
              <a:rPr lang="en-US" altLang="zh-CN" sz="2800" b="1">
                <a:latin typeface="楷体" pitchFamily="49" charset="-122"/>
                <a:ea typeface="楷体" pitchFamily="49" charset="-122"/>
              </a:rPr>
              <a:t>“________”</a:t>
            </a:r>
            <a:r>
              <a:rPr lang="zh-CN" altLang="zh-CN" sz="2800" b="1">
                <a:latin typeface="楷体" pitchFamily="49" charset="-122"/>
                <a:ea typeface="楷体" pitchFamily="49" charset="-122"/>
              </a:rPr>
              <a:t>。杜甫的诗歌大多集于《杜工部集》。</a:t>
            </a:r>
            <a:r>
              <a:rPr lang="en-US" altLang="zh-CN" sz="2800" b="1">
                <a:latin typeface="楷体" pitchFamily="49" charset="-122"/>
                <a:ea typeface="楷体" pitchFamily="49" charset="-122"/>
              </a:rPr>
              <a:t> </a:t>
            </a:r>
            <a:endParaRPr lang="zh-CN" altLang="en-US" sz="2800" b="1">
              <a:latin typeface="楷体" pitchFamily="49" charset="-122"/>
              <a:ea typeface="楷体" pitchFamily="49" charset="-122"/>
            </a:endParaRPr>
          </a:p>
        </p:txBody>
      </p:sp>
      <p:sp>
        <p:nvSpPr>
          <p:cNvPr id="8" name="TextBox 7"/>
          <p:cNvSpPr txBox="1">
            <a:spLocks noChangeArrowheads="1"/>
          </p:cNvSpPr>
          <p:nvPr/>
        </p:nvSpPr>
        <p:spPr bwMode="auto">
          <a:xfrm>
            <a:off x="3419475" y="1084263"/>
            <a:ext cx="1223963" cy="522287"/>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元亮</a:t>
            </a:r>
          </a:p>
        </p:txBody>
      </p:sp>
      <p:sp>
        <p:nvSpPr>
          <p:cNvPr id="9" name="TextBox 8"/>
          <p:cNvSpPr txBox="1">
            <a:spLocks noChangeArrowheads="1"/>
          </p:cNvSpPr>
          <p:nvPr/>
        </p:nvSpPr>
        <p:spPr bwMode="auto">
          <a:xfrm>
            <a:off x="4427538" y="1617663"/>
            <a:ext cx="1223962" cy="522287"/>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东晋</a:t>
            </a:r>
          </a:p>
        </p:txBody>
      </p:sp>
      <p:sp>
        <p:nvSpPr>
          <p:cNvPr id="10" name="TextBox 9"/>
          <p:cNvSpPr txBox="1">
            <a:spLocks noChangeArrowheads="1"/>
          </p:cNvSpPr>
          <p:nvPr/>
        </p:nvSpPr>
        <p:spPr bwMode="auto">
          <a:xfrm>
            <a:off x="5632450" y="2138363"/>
            <a:ext cx="1223963"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田园</a:t>
            </a:r>
          </a:p>
        </p:txBody>
      </p:sp>
      <p:sp>
        <p:nvSpPr>
          <p:cNvPr id="11" name="TextBox 10"/>
          <p:cNvSpPr txBox="1">
            <a:spLocks noChangeArrowheads="1"/>
          </p:cNvSpPr>
          <p:nvPr/>
        </p:nvSpPr>
        <p:spPr bwMode="auto">
          <a:xfrm>
            <a:off x="3409950" y="2120900"/>
            <a:ext cx="1223963" cy="522288"/>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散文</a:t>
            </a:r>
          </a:p>
        </p:txBody>
      </p:sp>
      <p:sp>
        <p:nvSpPr>
          <p:cNvPr id="12" name="TextBox 11"/>
          <p:cNvSpPr txBox="1">
            <a:spLocks noChangeArrowheads="1"/>
          </p:cNvSpPr>
          <p:nvPr/>
        </p:nvSpPr>
        <p:spPr bwMode="auto">
          <a:xfrm>
            <a:off x="6804025" y="1058863"/>
            <a:ext cx="1655763"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五柳先生</a:t>
            </a:r>
          </a:p>
        </p:txBody>
      </p:sp>
      <p:sp>
        <p:nvSpPr>
          <p:cNvPr id="13" name="TextBox 12"/>
          <p:cNvSpPr txBox="1">
            <a:spLocks noChangeArrowheads="1"/>
          </p:cNvSpPr>
          <p:nvPr/>
        </p:nvSpPr>
        <p:spPr bwMode="auto">
          <a:xfrm>
            <a:off x="1547813" y="3148013"/>
            <a:ext cx="2160587" cy="522287"/>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现实主义</a:t>
            </a:r>
          </a:p>
        </p:txBody>
      </p:sp>
      <p:sp>
        <p:nvSpPr>
          <p:cNvPr id="14" name="TextBox 13"/>
          <p:cNvSpPr txBox="1">
            <a:spLocks noChangeArrowheads="1"/>
          </p:cNvSpPr>
          <p:nvPr/>
        </p:nvSpPr>
        <p:spPr bwMode="auto">
          <a:xfrm>
            <a:off x="4643438" y="2643188"/>
            <a:ext cx="1800225"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少陵野老</a:t>
            </a:r>
          </a:p>
        </p:txBody>
      </p:sp>
      <p:sp>
        <p:nvSpPr>
          <p:cNvPr id="15" name="TextBox 14"/>
          <p:cNvSpPr txBox="1">
            <a:spLocks noChangeArrowheads="1"/>
          </p:cNvSpPr>
          <p:nvPr/>
        </p:nvSpPr>
        <p:spPr bwMode="auto">
          <a:xfrm>
            <a:off x="6804025" y="2628900"/>
            <a:ext cx="1223963"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唐</a:t>
            </a:r>
          </a:p>
        </p:txBody>
      </p:sp>
      <p:sp>
        <p:nvSpPr>
          <p:cNvPr id="16" name="TextBox 15"/>
          <p:cNvSpPr txBox="1">
            <a:spLocks noChangeArrowheads="1"/>
          </p:cNvSpPr>
          <p:nvPr/>
        </p:nvSpPr>
        <p:spPr bwMode="auto">
          <a:xfrm>
            <a:off x="6588125" y="3128963"/>
            <a:ext cx="1223963"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诗圣</a:t>
            </a:r>
          </a:p>
        </p:txBody>
      </p:sp>
      <p:sp>
        <p:nvSpPr>
          <p:cNvPr id="17" name="TextBox 16"/>
          <p:cNvSpPr txBox="1">
            <a:spLocks noChangeArrowheads="1"/>
          </p:cNvSpPr>
          <p:nvPr/>
        </p:nvSpPr>
        <p:spPr bwMode="auto">
          <a:xfrm>
            <a:off x="3419475" y="3651250"/>
            <a:ext cx="1223963"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诗史</a:t>
            </a:r>
          </a:p>
        </p:txBody>
      </p:sp>
      <p:grpSp>
        <p:nvGrpSpPr>
          <p:cNvPr id="103436" name="组合 15"/>
          <p:cNvGrpSpPr>
            <a:grpSpLocks/>
          </p:cNvGrpSpPr>
          <p:nvPr/>
        </p:nvGrpSpPr>
        <p:grpSpPr bwMode="auto">
          <a:xfrm>
            <a:off x="34925" y="-20638"/>
            <a:ext cx="2008188" cy="523876"/>
            <a:chOff x="70" y="-63"/>
            <a:chExt cx="3161" cy="824"/>
          </a:xfrm>
        </p:grpSpPr>
        <p:sp>
          <p:nvSpPr>
            <p:cNvPr id="10343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solidFill>
                    <a:srgbClr val="000000"/>
                  </a:solidFill>
                  <a:latin typeface="黑体" pitchFamily="49" charset="-122"/>
                  <a:ea typeface="黑体" pitchFamily="49" charset="-122"/>
                </a:rPr>
                <a:t>课堂检测</a:t>
              </a:r>
            </a:p>
          </p:txBody>
        </p:sp>
        <p:cxnSp>
          <p:nvCxnSpPr>
            <p:cNvPr id="2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文本框 1"/>
          <p:cNvSpPr txBox="1">
            <a:spLocks noChangeArrowheads="1"/>
          </p:cNvSpPr>
          <p:nvPr/>
        </p:nvSpPr>
        <p:spPr bwMode="auto">
          <a:xfrm>
            <a:off x="387350" y="638175"/>
            <a:ext cx="8369300" cy="4094163"/>
          </a:xfrm>
          <a:prstGeom prst="rect">
            <a:avLst/>
          </a:prstGeom>
          <a:noFill/>
          <a:ln w="9525">
            <a:noFill/>
            <a:miter lim="800000"/>
            <a:headEnd/>
            <a:tailEnd/>
          </a:ln>
        </p:spPr>
        <p:txBody>
          <a:bodyPr>
            <a:spAutoFit/>
          </a:bodyPr>
          <a:lstStyle/>
          <a:p>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3</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李贺</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字长吉</a:t>
            </a:r>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代福昌</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今河南宜阳</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人</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有</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之称</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中唐的浪漫主义诗人</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是与</a:t>
            </a:r>
            <a:r>
              <a:rPr lang="en-US" altLang="zh-CN" sz="2600" b="1">
                <a:latin typeface="楷体" pitchFamily="49" charset="-122"/>
                <a:ea typeface="楷体" pitchFamily="49" charset="-122"/>
              </a:rPr>
              <a:t>“</a:t>
            </a:r>
            <a:r>
              <a:rPr lang="zh-CN" altLang="zh-CN" sz="2600" b="1">
                <a:latin typeface="楷体" pitchFamily="49" charset="-122"/>
                <a:ea typeface="楷体" pitchFamily="49" charset="-122"/>
              </a:rPr>
              <a:t>诗圣</a:t>
            </a:r>
            <a:r>
              <a:rPr lang="en-US" altLang="zh-CN" sz="2600" b="1">
                <a:latin typeface="楷体" pitchFamily="49" charset="-122"/>
                <a:ea typeface="楷体" pitchFamily="49" charset="-122"/>
              </a:rPr>
              <a:t>”</a:t>
            </a:r>
            <a:r>
              <a:rPr lang="zh-CN" altLang="zh-CN" sz="2600" b="1">
                <a:latin typeface="楷体" pitchFamily="49" charset="-122"/>
                <a:ea typeface="楷体" pitchFamily="49" charset="-122"/>
              </a:rPr>
              <a:t>杜甫、</a:t>
            </a:r>
            <a:r>
              <a:rPr lang="en-US" altLang="zh-CN" sz="2600" b="1">
                <a:latin typeface="楷体" pitchFamily="49" charset="-122"/>
                <a:ea typeface="楷体" pitchFamily="49" charset="-122"/>
              </a:rPr>
              <a:t>“</a:t>
            </a:r>
            <a:r>
              <a:rPr lang="zh-CN" altLang="zh-CN" sz="2600" b="1">
                <a:latin typeface="楷体" pitchFamily="49" charset="-122"/>
                <a:ea typeface="楷体" pitchFamily="49" charset="-122"/>
              </a:rPr>
              <a:t>诗</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李白、</a:t>
            </a:r>
            <a:r>
              <a:rPr lang="en-US" altLang="zh-CN" sz="2600" b="1">
                <a:latin typeface="楷体" pitchFamily="49" charset="-122"/>
                <a:ea typeface="楷体" pitchFamily="49" charset="-122"/>
              </a:rPr>
              <a:t>“</a:t>
            </a:r>
            <a:r>
              <a:rPr lang="zh-CN" altLang="zh-CN" sz="2600" b="1">
                <a:latin typeface="楷体" pitchFamily="49" charset="-122"/>
                <a:ea typeface="楷体" pitchFamily="49" charset="-122"/>
              </a:rPr>
              <a:t>诗</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王维相齐名的唐代著名诗人。</a:t>
            </a:r>
            <a:endParaRPr lang="en-US" altLang="zh-CN" sz="2600" b="1">
              <a:latin typeface="楷体" pitchFamily="49" charset="-122"/>
              <a:ea typeface="楷体" pitchFamily="49" charset="-122"/>
            </a:endParaRPr>
          </a:p>
          <a:p>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4</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杜牧</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字牧之</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号</a:t>
            </a:r>
            <a:r>
              <a:rPr lang="en-US" altLang="zh-CN" sz="2600" b="1">
                <a:latin typeface="楷体" pitchFamily="49" charset="-122"/>
                <a:ea typeface="楷体" pitchFamily="49" charset="-122"/>
              </a:rPr>
              <a:t>________</a:t>
            </a:r>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代杰出的诗人、散文家。</a:t>
            </a:r>
            <a:endParaRPr lang="en-US" altLang="zh-CN" sz="2600" b="1">
              <a:latin typeface="楷体" pitchFamily="49" charset="-122"/>
              <a:ea typeface="楷体" pitchFamily="49" charset="-122"/>
            </a:endParaRPr>
          </a:p>
          <a:p>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5</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李清照</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号</a:t>
            </a:r>
            <a:r>
              <a:rPr lang="en-US" altLang="zh-CN" sz="2600" b="1">
                <a:latin typeface="楷体" pitchFamily="49" charset="-122"/>
                <a:ea typeface="楷体" pitchFamily="49" charset="-122"/>
              </a:rPr>
              <a:t>________</a:t>
            </a:r>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代女词人</a:t>
            </a:r>
            <a:r>
              <a:rPr lang="zh-CN" altLang="en-US" sz="2600" b="1">
                <a:latin typeface="楷体" pitchFamily="49" charset="-122"/>
                <a:ea typeface="楷体" pitchFamily="49" charset="-122"/>
              </a:rPr>
              <a:t>，</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词派代表</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有</a:t>
            </a:r>
            <a:r>
              <a:rPr lang="en-US" altLang="zh-CN" sz="2600" b="1">
                <a:latin typeface="楷体" pitchFamily="49" charset="-122"/>
                <a:ea typeface="楷体" pitchFamily="49" charset="-122"/>
              </a:rPr>
              <a:t>“</a:t>
            </a:r>
            <a:r>
              <a:rPr lang="zh-CN" altLang="zh-CN" sz="2600" b="1">
                <a:latin typeface="楷体" pitchFamily="49" charset="-122"/>
                <a:ea typeface="楷体" pitchFamily="49" charset="-122"/>
              </a:rPr>
              <a:t>千古</a:t>
            </a:r>
            <a:r>
              <a:rPr lang="en-US" altLang="zh-CN" sz="2600" b="1">
                <a:latin typeface="楷体" pitchFamily="49" charset="-122"/>
                <a:ea typeface="楷体" pitchFamily="49" charset="-122"/>
              </a:rPr>
              <a:t>________”</a:t>
            </a:r>
            <a:r>
              <a:rPr lang="zh-CN" altLang="zh-CN" sz="2600" b="1">
                <a:latin typeface="楷体" pitchFamily="49" charset="-122"/>
                <a:ea typeface="楷体" pitchFamily="49" charset="-122"/>
              </a:rPr>
              <a:t>之称。</a:t>
            </a:r>
            <a:r>
              <a:rPr lang="zh-CN" altLang="en-US" sz="2600" b="1">
                <a:latin typeface="楷体" pitchFamily="49" charset="-122"/>
                <a:ea typeface="楷体" pitchFamily="49" charset="-122"/>
              </a:rPr>
              <a:t>代表作</a:t>
            </a:r>
            <a:r>
              <a:rPr lang="zh-CN" altLang="zh-CN" sz="2600" b="1">
                <a:latin typeface="楷体" pitchFamily="49" charset="-122"/>
                <a:ea typeface="楷体" pitchFamily="49" charset="-122"/>
              </a:rPr>
              <a:t>有《易安居士文集》《易安词》</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已散佚。后人有《漱玉词》辑本。</a:t>
            </a:r>
            <a:r>
              <a:rPr lang="en-US" altLang="zh-CN" sz="2600" b="1">
                <a:latin typeface="楷体" pitchFamily="49" charset="-122"/>
                <a:ea typeface="楷体" pitchFamily="49" charset="-122"/>
              </a:rPr>
              <a:t> </a:t>
            </a:r>
            <a:endParaRPr lang="en-US" altLang="en-US" sz="2600" b="1">
              <a:latin typeface="楷体" pitchFamily="49" charset="-122"/>
              <a:ea typeface="楷体" pitchFamily="49" charset="-122"/>
            </a:endParaRPr>
          </a:p>
        </p:txBody>
      </p:sp>
      <p:sp>
        <p:nvSpPr>
          <p:cNvPr id="8" name="TextBox 7"/>
          <p:cNvSpPr txBox="1">
            <a:spLocks noChangeArrowheads="1"/>
          </p:cNvSpPr>
          <p:nvPr/>
        </p:nvSpPr>
        <p:spPr bwMode="auto">
          <a:xfrm>
            <a:off x="3995738" y="555625"/>
            <a:ext cx="684212" cy="522288"/>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唐</a:t>
            </a:r>
          </a:p>
        </p:txBody>
      </p:sp>
      <p:sp>
        <p:nvSpPr>
          <p:cNvPr id="9" name="TextBox 8"/>
          <p:cNvSpPr txBox="1">
            <a:spLocks noChangeArrowheads="1"/>
          </p:cNvSpPr>
          <p:nvPr/>
        </p:nvSpPr>
        <p:spPr bwMode="auto">
          <a:xfrm>
            <a:off x="1331913" y="944563"/>
            <a:ext cx="1223962"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诗鬼</a:t>
            </a:r>
          </a:p>
        </p:txBody>
      </p:sp>
      <p:sp>
        <p:nvSpPr>
          <p:cNvPr id="10" name="TextBox 9"/>
          <p:cNvSpPr txBox="1">
            <a:spLocks noChangeArrowheads="1"/>
          </p:cNvSpPr>
          <p:nvPr/>
        </p:nvSpPr>
        <p:spPr bwMode="auto">
          <a:xfrm>
            <a:off x="3203575" y="1400175"/>
            <a:ext cx="1223963"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仙</a:t>
            </a:r>
          </a:p>
        </p:txBody>
      </p:sp>
      <p:sp>
        <p:nvSpPr>
          <p:cNvPr id="11" name="TextBox 10"/>
          <p:cNvSpPr txBox="1">
            <a:spLocks noChangeArrowheads="1"/>
          </p:cNvSpPr>
          <p:nvPr/>
        </p:nvSpPr>
        <p:spPr bwMode="auto">
          <a:xfrm>
            <a:off x="6443663" y="1362075"/>
            <a:ext cx="1223962"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佛</a:t>
            </a:r>
          </a:p>
        </p:txBody>
      </p:sp>
      <p:sp>
        <p:nvSpPr>
          <p:cNvPr id="12" name="TextBox 11"/>
          <p:cNvSpPr txBox="1">
            <a:spLocks noChangeArrowheads="1"/>
          </p:cNvSpPr>
          <p:nvPr/>
        </p:nvSpPr>
        <p:spPr bwMode="auto">
          <a:xfrm>
            <a:off x="3870325" y="2133600"/>
            <a:ext cx="1657350" cy="522288"/>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樊川居士</a:t>
            </a:r>
          </a:p>
        </p:txBody>
      </p:sp>
      <p:sp>
        <p:nvSpPr>
          <p:cNvPr id="13" name="TextBox 12"/>
          <p:cNvSpPr txBox="1">
            <a:spLocks noChangeArrowheads="1"/>
          </p:cNvSpPr>
          <p:nvPr/>
        </p:nvSpPr>
        <p:spPr bwMode="auto">
          <a:xfrm>
            <a:off x="6156325" y="2139950"/>
            <a:ext cx="1223963" cy="522288"/>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唐</a:t>
            </a:r>
          </a:p>
        </p:txBody>
      </p:sp>
      <p:sp>
        <p:nvSpPr>
          <p:cNvPr id="14" name="TextBox 13"/>
          <p:cNvSpPr txBox="1">
            <a:spLocks noChangeArrowheads="1"/>
          </p:cNvSpPr>
          <p:nvPr/>
        </p:nvSpPr>
        <p:spPr bwMode="auto">
          <a:xfrm>
            <a:off x="2843213" y="2916238"/>
            <a:ext cx="1800225"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易安居士</a:t>
            </a:r>
          </a:p>
        </p:txBody>
      </p:sp>
      <p:sp>
        <p:nvSpPr>
          <p:cNvPr id="15" name="TextBox 14"/>
          <p:cNvSpPr txBox="1">
            <a:spLocks noChangeArrowheads="1"/>
          </p:cNvSpPr>
          <p:nvPr/>
        </p:nvSpPr>
        <p:spPr bwMode="auto">
          <a:xfrm>
            <a:off x="5075238" y="2903538"/>
            <a:ext cx="1225550"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宋</a:t>
            </a:r>
          </a:p>
        </p:txBody>
      </p:sp>
      <p:sp>
        <p:nvSpPr>
          <p:cNvPr id="16" name="TextBox 15"/>
          <p:cNvSpPr txBox="1">
            <a:spLocks noChangeArrowheads="1"/>
          </p:cNvSpPr>
          <p:nvPr/>
        </p:nvSpPr>
        <p:spPr bwMode="auto">
          <a:xfrm>
            <a:off x="687388" y="3321050"/>
            <a:ext cx="1223962"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婉约</a:t>
            </a:r>
          </a:p>
        </p:txBody>
      </p:sp>
      <p:sp>
        <p:nvSpPr>
          <p:cNvPr id="17" name="TextBox 16"/>
          <p:cNvSpPr txBox="1">
            <a:spLocks noChangeArrowheads="1"/>
          </p:cNvSpPr>
          <p:nvPr/>
        </p:nvSpPr>
        <p:spPr bwMode="auto">
          <a:xfrm>
            <a:off x="4668838" y="3359150"/>
            <a:ext cx="1655762" cy="523875"/>
          </a:xfrm>
          <a:prstGeom prst="rect">
            <a:avLst/>
          </a:prstGeom>
          <a:noFill/>
          <a:ln w="9525">
            <a:noFill/>
            <a:miter lim="800000"/>
            <a:headEnd/>
            <a:tailEnd/>
          </a:ln>
        </p:spPr>
        <p:txBody>
          <a:bodyPr>
            <a:spAutoFit/>
          </a:bodyPr>
          <a:lstStyle/>
          <a:p>
            <a:r>
              <a:rPr lang="zh-CN" altLang="en-US" sz="2800" b="1">
                <a:solidFill>
                  <a:srgbClr val="FF0000"/>
                </a:solidFill>
                <a:latin typeface="楷体" pitchFamily="49" charset="-122"/>
                <a:ea typeface="楷体" pitchFamily="49" charset="-122"/>
              </a:rPr>
              <a:t>第一才女</a:t>
            </a:r>
          </a:p>
        </p:txBody>
      </p:sp>
      <p:grpSp>
        <p:nvGrpSpPr>
          <p:cNvPr id="104460" name="组合 15"/>
          <p:cNvGrpSpPr>
            <a:grpSpLocks/>
          </p:cNvGrpSpPr>
          <p:nvPr/>
        </p:nvGrpSpPr>
        <p:grpSpPr bwMode="auto">
          <a:xfrm>
            <a:off x="34925" y="-20638"/>
            <a:ext cx="2008188" cy="523876"/>
            <a:chOff x="70" y="-63"/>
            <a:chExt cx="3161" cy="824"/>
          </a:xfrm>
        </p:grpSpPr>
        <p:sp>
          <p:nvSpPr>
            <p:cNvPr id="104461"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solidFill>
                    <a:srgbClr val="000000"/>
                  </a:solidFill>
                  <a:latin typeface="黑体" pitchFamily="49" charset="-122"/>
                  <a:ea typeface="黑体" pitchFamily="49" charset="-122"/>
                </a:rPr>
                <a:t>课堂检测</a:t>
              </a:r>
            </a:p>
          </p:txBody>
        </p:sp>
        <p:cxnSp>
          <p:nvCxnSpPr>
            <p:cNvPr id="2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文本框 103"/>
          <p:cNvSpPr txBox="1">
            <a:spLocks noChangeArrowheads="1"/>
          </p:cNvSpPr>
          <p:nvPr/>
        </p:nvSpPr>
        <p:spPr bwMode="auto">
          <a:xfrm>
            <a:off x="449263" y="762000"/>
            <a:ext cx="8299450" cy="3970338"/>
          </a:xfrm>
          <a:prstGeom prst="rect">
            <a:avLst/>
          </a:prstGeom>
          <a:noFill/>
          <a:ln w="9525">
            <a:noFill/>
            <a:miter lim="800000"/>
            <a:headEnd/>
            <a:tailEnd/>
          </a:ln>
        </p:spPr>
        <p:txBody>
          <a:bodyPr>
            <a:spAutoFit/>
          </a:bodyPr>
          <a:lstStyle/>
          <a:p>
            <a:r>
              <a:rPr lang="en-US" altLang="zh-CN" sz="2800" b="1">
                <a:latin typeface="宋体" charset="-122"/>
              </a:rPr>
              <a:t>2.</a:t>
            </a:r>
            <a:r>
              <a:rPr lang="zh-CN" altLang="zh-CN" sz="2800" b="1">
                <a:latin typeface="宋体" charset="-122"/>
              </a:rPr>
              <a:t>下列对诗句理解有误的一项是</a:t>
            </a:r>
            <a:r>
              <a:rPr lang="zh-CN" altLang="en-US" sz="2800" b="1">
                <a:latin typeface="宋体" charset="-122"/>
              </a:rPr>
              <a:t>（</a:t>
            </a:r>
            <a:r>
              <a:rPr lang="zh-CN" altLang="zh-CN" sz="2800" b="1">
                <a:latin typeface="宋体" charset="-122"/>
              </a:rPr>
              <a:t>    </a:t>
            </a:r>
            <a:r>
              <a:rPr lang="zh-CN" altLang="en-US" sz="2800" b="1">
                <a:latin typeface="宋体" charset="-122"/>
              </a:rPr>
              <a:t>）</a:t>
            </a:r>
            <a:r>
              <a:rPr lang="zh-CN" altLang="zh-CN" sz="2800" b="1">
                <a:latin typeface="宋体" charset="-122"/>
              </a:rPr>
              <a:t> </a:t>
            </a:r>
            <a:endParaRPr lang="en-US" altLang="zh-CN" sz="2800" b="1">
              <a:latin typeface="宋体" charset="-122"/>
            </a:endParaRPr>
          </a:p>
          <a:p>
            <a:r>
              <a:rPr lang="en-US" altLang="zh-CN" sz="2800" b="1">
                <a:latin typeface="楷体" pitchFamily="49" charset="-122"/>
                <a:ea typeface="楷体" pitchFamily="49" charset="-122"/>
              </a:rPr>
              <a:t>A.</a:t>
            </a:r>
            <a:r>
              <a:rPr lang="zh-CN" altLang="zh-CN" sz="2800" b="1">
                <a:latin typeface="楷体" pitchFamily="49" charset="-122"/>
                <a:ea typeface="楷体" pitchFamily="49" charset="-122"/>
              </a:rPr>
              <a:t>“而无车马喧”意思是没有那些人来人往的喧嚣</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没有世俗的困扰。 </a:t>
            </a:r>
            <a:endParaRPr lang="en-US" altLang="zh-CN" sz="2800" b="1">
              <a:latin typeface="楷体" pitchFamily="49" charset="-122"/>
              <a:ea typeface="楷体" pitchFamily="49" charset="-122"/>
            </a:endParaRPr>
          </a:p>
          <a:p>
            <a:r>
              <a:rPr lang="en-US" altLang="zh-CN" sz="2800" b="1">
                <a:latin typeface="楷体" pitchFamily="49" charset="-122"/>
                <a:ea typeface="楷体" pitchFamily="49" charset="-122"/>
              </a:rPr>
              <a:t>B.</a:t>
            </a:r>
            <a:r>
              <a:rPr lang="zh-CN" altLang="zh-CN" sz="2800" b="1">
                <a:latin typeface="楷体" pitchFamily="49" charset="-122"/>
                <a:ea typeface="楷体" pitchFamily="49" charset="-122"/>
              </a:rPr>
              <a:t>“心远地自偏”意思是只要居所偏僻安静</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心就会远离喧闹的尘世。 </a:t>
            </a:r>
            <a:endParaRPr lang="en-US" altLang="zh-CN" sz="2800" b="1">
              <a:latin typeface="楷体" pitchFamily="49" charset="-122"/>
              <a:ea typeface="楷体" pitchFamily="49" charset="-122"/>
            </a:endParaRPr>
          </a:p>
          <a:p>
            <a:r>
              <a:rPr lang="en-US" altLang="zh-CN" sz="2800" b="1">
                <a:latin typeface="楷体" pitchFamily="49" charset="-122"/>
                <a:ea typeface="楷体" pitchFamily="49" charset="-122"/>
              </a:rPr>
              <a:t>C.</a:t>
            </a:r>
            <a:r>
              <a:rPr lang="zh-CN" altLang="zh-CN" sz="2800" b="1">
                <a:latin typeface="楷体" pitchFamily="49" charset="-122"/>
                <a:ea typeface="楷体" pitchFamily="49" charset="-122"/>
              </a:rPr>
              <a:t>“采菊东篱下</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悠然见南山”写出了心与自然的会意与亲近</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达到了一种物我合一的境界。 </a:t>
            </a:r>
            <a:endParaRPr lang="en-US" altLang="zh-CN" sz="2800" b="1">
              <a:latin typeface="楷体" pitchFamily="49" charset="-122"/>
              <a:ea typeface="楷体" pitchFamily="49" charset="-122"/>
            </a:endParaRPr>
          </a:p>
          <a:p>
            <a:r>
              <a:rPr lang="en-US" altLang="zh-CN" sz="2800" b="1">
                <a:latin typeface="楷体" pitchFamily="49" charset="-122"/>
                <a:ea typeface="楷体" pitchFamily="49" charset="-122"/>
              </a:rPr>
              <a:t>D.</a:t>
            </a:r>
            <a:r>
              <a:rPr lang="zh-CN" altLang="zh-CN" sz="2800" b="1">
                <a:latin typeface="楷体" pitchFamily="49" charset="-122"/>
                <a:ea typeface="楷体" pitchFamily="49" charset="-122"/>
              </a:rPr>
              <a:t>“此中有真意</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欲辨已忘言”此句写出了诗人面对良辰美景神往而又迷惘的情形。</a:t>
            </a:r>
            <a:endParaRPr lang="zh-CN" altLang="en-US" sz="2800" b="1">
              <a:latin typeface="楷体" pitchFamily="49" charset="-122"/>
              <a:ea typeface="楷体" pitchFamily="49" charset="-122"/>
            </a:endParaRPr>
          </a:p>
        </p:txBody>
      </p:sp>
      <p:sp>
        <p:nvSpPr>
          <p:cNvPr id="8" name="TextBox 7"/>
          <p:cNvSpPr txBox="1">
            <a:spLocks noChangeArrowheads="1"/>
          </p:cNvSpPr>
          <p:nvPr/>
        </p:nvSpPr>
        <p:spPr bwMode="auto">
          <a:xfrm>
            <a:off x="6156325" y="842963"/>
            <a:ext cx="360363" cy="400050"/>
          </a:xfrm>
          <a:prstGeom prst="rect">
            <a:avLst/>
          </a:prstGeom>
          <a:noFill/>
          <a:ln w="9525">
            <a:noFill/>
            <a:miter lim="800000"/>
            <a:headEnd/>
            <a:tailEnd/>
          </a:ln>
        </p:spPr>
        <p:txBody>
          <a:bodyPr>
            <a:spAutoFit/>
          </a:bodyPr>
          <a:lstStyle/>
          <a:p>
            <a:r>
              <a:rPr lang="en-US" altLang="zh-CN" sz="2000">
                <a:solidFill>
                  <a:srgbClr val="FF0000"/>
                </a:solidFill>
              </a:rPr>
              <a:t>B</a:t>
            </a:r>
            <a:endParaRPr lang="zh-CN" altLang="en-US" sz="2000">
              <a:solidFill>
                <a:srgbClr val="FF0000"/>
              </a:solidFill>
            </a:endParaRPr>
          </a:p>
        </p:txBody>
      </p:sp>
      <p:grpSp>
        <p:nvGrpSpPr>
          <p:cNvPr id="105475" name="组合 15"/>
          <p:cNvGrpSpPr>
            <a:grpSpLocks/>
          </p:cNvGrpSpPr>
          <p:nvPr/>
        </p:nvGrpSpPr>
        <p:grpSpPr bwMode="auto">
          <a:xfrm>
            <a:off x="34925" y="-20638"/>
            <a:ext cx="2008188" cy="523876"/>
            <a:chOff x="70" y="-63"/>
            <a:chExt cx="3161" cy="824"/>
          </a:xfrm>
        </p:grpSpPr>
        <p:sp>
          <p:nvSpPr>
            <p:cNvPr id="10547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solidFill>
                    <a:srgbClr val="000000"/>
                  </a:solidFill>
                  <a:latin typeface="黑体" pitchFamily="49" charset="-122"/>
                  <a:ea typeface="黑体" pitchFamily="49" charset="-122"/>
                </a:rPr>
                <a:t>课堂检测</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文本框 99"/>
          <p:cNvSpPr txBox="1">
            <a:spLocks noChangeArrowheads="1"/>
          </p:cNvSpPr>
          <p:nvPr/>
        </p:nvSpPr>
        <p:spPr bwMode="auto">
          <a:xfrm>
            <a:off x="450850" y="495300"/>
            <a:ext cx="8332788" cy="4524375"/>
          </a:xfrm>
          <a:prstGeom prst="rect">
            <a:avLst/>
          </a:prstGeom>
          <a:noFill/>
          <a:ln w="9525">
            <a:noFill/>
            <a:miter lim="800000"/>
            <a:headEnd/>
            <a:tailEnd/>
          </a:ln>
        </p:spPr>
        <p:txBody>
          <a:bodyPr>
            <a:spAutoFit/>
          </a:bodyPr>
          <a:lstStyle/>
          <a:p>
            <a:r>
              <a:rPr lang="en-US" altLang="zh-CN" sz="2400" b="1">
                <a:latin typeface="宋体" charset="-122"/>
              </a:rPr>
              <a:t>3.</a:t>
            </a:r>
            <a:r>
              <a:rPr lang="zh-CN" altLang="zh-CN" sz="2400" b="1">
                <a:latin typeface="宋体" charset="-122"/>
              </a:rPr>
              <a:t>下列表述有误的一项是</a:t>
            </a:r>
            <a:r>
              <a:rPr lang="zh-CN" altLang="en-US" sz="2400" b="1">
                <a:latin typeface="宋体" charset="-122"/>
              </a:rPr>
              <a:t>（</a:t>
            </a:r>
            <a:r>
              <a:rPr lang="zh-CN" altLang="zh-CN" sz="2400" b="1">
                <a:latin typeface="宋体" charset="-122"/>
              </a:rPr>
              <a:t>     </a:t>
            </a:r>
            <a:r>
              <a:rPr lang="zh-CN" altLang="en-US" sz="2400" b="1">
                <a:latin typeface="宋体" charset="-122"/>
              </a:rPr>
              <a:t>）</a:t>
            </a:r>
            <a:endParaRPr lang="en-US" altLang="zh-CN" sz="2400" b="1">
              <a:latin typeface="宋体" charset="-122"/>
            </a:endParaRPr>
          </a:p>
          <a:p>
            <a:r>
              <a:rPr lang="en-US" altLang="zh-CN" sz="2400" b="1">
                <a:latin typeface="楷体" pitchFamily="49" charset="-122"/>
                <a:ea typeface="楷体" pitchFamily="49" charset="-122"/>
              </a:rPr>
              <a:t>A.</a:t>
            </a:r>
            <a:r>
              <a:rPr lang="zh-CN" altLang="zh-CN" sz="2400" b="1">
                <a:latin typeface="楷体" pitchFamily="49" charset="-122"/>
                <a:ea typeface="楷体" pitchFamily="49" charset="-122"/>
              </a:rPr>
              <a:t>《赤壁》开头借一件古物兴起对历史的慨叹</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小中见大</a:t>
            </a:r>
            <a:r>
              <a:rPr lang="zh-CN" altLang="en-US" sz="2400" b="1">
                <a:latin typeface="楷体" pitchFamily="49" charset="-122"/>
                <a:ea typeface="楷体" pitchFamily="49" charset="-122"/>
              </a:rPr>
              <a:t>。</a:t>
            </a:r>
            <a:endParaRPr lang="en-US" altLang="zh-CN" sz="2400" b="1">
              <a:latin typeface="楷体" pitchFamily="49" charset="-122"/>
              <a:ea typeface="楷体" pitchFamily="49" charset="-122"/>
            </a:endParaRPr>
          </a:p>
          <a:p>
            <a:r>
              <a:rPr lang="en-US" altLang="zh-CN" sz="2400" b="1">
                <a:latin typeface="楷体" pitchFamily="49" charset="-122"/>
                <a:ea typeface="楷体" pitchFamily="49" charset="-122"/>
              </a:rPr>
              <a:t>B.</a:t>
            </a:r>
            <a:r>
              <a:rPr lang="zh-CN" altLang="zh-CN" sz="2400" b="1">
                <a:latin typeface="楷体" pitchFamily="49" charset="-122"/>
                <a:ea typeface="楷体" pitchFamily="49" charset="-122"/>
              </a:rPr>
              <a:t>《雁门太守行》</a:t>
            </a:r>
            <a:r>
              <a:rPr lang="zh-CN" altLang="en-US" sz="2400" b="1">
                <a:latin typeface="楷体" pitchFamily="49" charset="-122"/>
                <a:ea typeface="楷体" pitchFamily="49" charset="-122"/>
              </a:rPr>
              <a:t>诗人</a:t>
            </a:r>
            <a:r>
              <a:rPr lang="zh-CN" altLang="zh-CN" sz="2400" b="1">
                <a:latin typeface="楷体" pitchFamily="49" charset="-122"/>
                <a:ea typeface="楷体" pitchFamily="49" charset="-122"/>
              </a:rPr>
              <a:t>捕捉</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半卷红旗</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这个景象入诗的作用</a:t>
            </a:r>
            <a:r>
              <a:rPr lang="zh-CN" altLang="en-US" sz="2400" b="1">
                <a:latin typeface="楷体" pitchFamily="49" charset="-122"/>
                <a:ea typeface="楷体" pitchFamily="49" charset="-122"/>
              </a:rPr>
              <a:t>：</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半卷红旗</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是正面描写战况</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一方面是风势很大</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卷起红旗便于急行军</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另一方面是高度戒备</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不事张扬</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把战事的紧张状态突现出来</a:t>
            </a:r>
            <a:r>
              <a:rPr lang="zh-CN" altLang="en-US" sz="2400" b="1">
                <a:latin typeface="楷体" pitchFamily="49" charset="-122"/>
                <a:ea typeface="楷体" pitchFamily="49" charset="-122"/>
              </a:rPr>
              <a:t>。</a:t>
            </a:r>
            <a:endParaRPr lang="en-US" altLang="zh-CN" sz="2400" b="1">
              <a:latin typeface="楷体" pitchFamily="49" charset="-122"/>
              <a:ea typeface="楷体" pitchFamily="49" charset="-122"/>
            </a:endParaRPr>
          </a:p>
          <a:p>
            <a:r>
              <a:rPr lang="en-US" altLang="zh-CN" sz="2400" b="1">
                <a:latin typeface="楷体" pitchFamily="49" charset="-122"/>
                <a:ea typeface="楷体" pitchFamily="49" charset="-122"/>
              </a:rPr>
              <a:t>C.</a:t>
            </a:r>
            <a:r>
              <a:rPr lang="zh-CN" altLang="zh-CN" sz="2400" b="1">
                <a:latin typeface="楷体" pitchFamily="49" charset="-122"/>
                <a:ea typeface="楷体" pitchFamily="49" charset="-122"/>
              </a:rPr>
              <a:t>《春望》</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国破山河在</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城春草木深</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中</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破</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字用得好</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一个</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破</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字</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写出了国都沦陷、城池残破的景象</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使人触目惊心</a:t>
            </a:r>
            <a:r>
              <a:rPr lang="zh-CN" altLang="en-US" sz="2400" b="1">
                <a:latin typeface="楷体" pitchFamily="49" charset="-122"/>
                <a:ea typeface="楷体" pitchFamily="49" charset="-122"/>
              </a:rPr>
              <a:t>。</a:t>
            </a:r>
            <a:endParaRPr lang="en-US" altLang="zh-CN" sz="2400" b="1">
              <a:latin typeface="楷体" pitchFamily="49" charset="-122"/>
              <a:ea typeface="楷体" pitchFamily="49" charset="-122"/>
            </a:endParaRPr>
          </a:p>
          <a:p>
            <a:r>
              <a:rPr lang="en-US" altLang="zh-CN" sz="2400" b="1">
                <a:latin typeface="楷体" pitchFamily="49" charset="-122"/>
                <a:ea typeface="楷体" pitchFamily="49" charset="-122"/>
              </a:rPr>
              <a:t>D.</a:t>
            </a:r>
            <a:r>
              <a:rPr lang="zh-CN" altLang="zh-CN" sz="2400" b="1">
                <a:latin typeface="楷体" pitchFamily="49" charset="-122"/>
                <a:ea typeface="楷体" pitchFamily="49" charset="-122"/>
              </a:rPr>
              <a:t>《渔家傲》</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我报路长嗟日暮</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学诗谩有惊人句</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中</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嗟</a:t>
            </a:r>
            <a:r>
              <a:rPr lang="en-US" altLang="zh-CN" sz="2400" b="1">
                <a:latin typeface="楷体" pitchFamily="49" charset="-122"/>
                <a:ea typeface="楷体" pitchFamily="49" charset="-122"/>
              </a:rPr>
              <a:t>”</a:t>
            </a:r>
            <a:r>
              <a:rPr lang="zh-CN" altLang="zh-CN" sz="2400" b="1">
                <a:latin typeface="楷体" pitchFamily="49" charset="-122"/>
                <a:ea typeface="楷体" pitchFamily="49" charset="-122"/>
              </a:rPr>
              <a:t>字</a:t>
            </a:r>
            <a:r>
              <a:rPr lang="zh-CN" altLang="en-US" sz="2400" b="1">
                <a:latin typeface="楷体" pitchFamily="49" charset="-122"/>
                <a:ea typeface="楷体" pitchFamily="49" charset="-122"/>
              </a:rPr>
              <a:t>慨叹自己身逢乱世，表达对现实无能为力的苦闷和怀才不遇的愤懑。</a:t>
            </a:r>
          </a:p>
        </p:txBody>
      </p:sp>
      <p:sp>
        <p:nvSpPr>
          <p:cNvPr id="8" name="TextBox 7"/>
          <p:cNvSpPr txBox="1">
            <a:spLocks noChangeArrowheads="1"/>
          </p:cNvSpPr>
          <p:nvPr/>
        </p:nvSpPr>
        <p:spPr bwMode="auto">
          <a:xfrm>
            <a:off x="4437063" y="503238"/>
            <a:ext cx="358775" cy="398462"/>
          </a:xfrm>
          <a:prstGeom prst="rect">
            <a:avLst/>
          </a:prstGeom>
          <a:noFill/>
          <a:ln w="9525">
            <a:noFill/>
            <a:miter lim="800000"/>
            <a:headEnd/>
            <a:tailEnd/>
          </a:ln>
        </p:spPr>
        <p:txBody>
          <a:bodyPr>
            <a:spAutoFit/>
          </a:bodyPr>
          <a:lstStyle/>
          <a:p>
            <a:r>
              <a:rPr lang="en-US" altLang="zh-CN" sz="2000">
                <a:solidFill>
                  <a:srgbClr val="FF0000"/>
                </a:solidFill>
              </a:rPr>
              <a:t>D</a:t>
            </a:r>
            <a:endParaRPr lang="zh-CN" altLang="en-US" sz="2000">
              <a:solidFill>
                <a:srgbClr val="FF0000"/>
              </a:solidFill>
            </a:endParaRPr>
          </a:p>
        </p:txBody>
      </p:sp>
      <p:grpSp>
        <p:nvGrpSpPr>
          <p:cNvPr id="106499" name="组合 15"/>
          <p:cNvGrpSpPr>
            <a:grpSpLocks/>
          </p:cNvGrpSpPr>
          <p:nvPr/>
        </p:nvGrpSpPr>
        <p:grpSpPr bwMode="auto">
          <a:xfrm>
            <a:off x="34925" y="-20638"/>
            <a:ext cx="2008188" cy="523876"/>
            <a:chOff x="70" y="-63"/>
            <a:chExt cx="3161" cy="824"/>
          </a:xfrm>
        </p:grpSpPr>
        <p:sp>
          <p:nvSpPr>
            <p:cNvPr id="106500"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solidFill>
                    <a:srgbClr val="000000"/>
                  </a:solidFill>
                  <a:latin typeface="黑体" pitchFamily="49" charset="-122"/>
                  <a:ea typeface="黑体" pitchFamily="49" charset="-122"/>
                </a:rPr>
                <a:t>课堂检测</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1" name="组合 12"/>
          <p:cNvGrpSpPr>
            <a:grpSpLocks/>
          </p:cNvGrpSpPr>
          <p:nvPr/>
        </p:nvGrpSpPr>
        <p:grpSpPr bwMode="auto">
          <a:xfrm>
            <a:off x="34925" y="-20638"/>
            <a:ext cx="2008188" cy="523876"/>
            <a:chOff x="70" y="-63"/>
            <a:chExt cx="3161" cy="824"/>
          </a:xfrm>
        </p:grpSpPr>
        <p:sp>
          <p:nvSpPr>
            <p:cNvPr id="10752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07522" name="组合 1"/>
          <p:cNvGrpSpPr>
            <a:grpSpLocks/>
          </p:cNvGrpSpPr>
          <p:nvPr/>
        </p:nvGrpSpPr>
        <p:grpSpPr bwMode="auto">
          <a:xfrm>
            <a:off x="3635375" y="466725"/>
            <a:ext cx="1743075" cy="566738"/>
            <a:chOff x="3333750" y="555625"/>
            <a:chExt cx="1743075" cy="566738"/>
          </a:xfrm>
        </p:grpSpPr>
        <p:sp>
          <p:nvSpPr>
            <p:cNvPr id="8" name="圆角矩形 7"/>
            <p:cNvSpPr/>
            <p:nvPr/>
          </p:nvSpPr>
          <p:spPr>
            <a:xfrm rot="555800">
              <a:off x="4602163" y="673100"/>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9" name="圆角矩形 8"/>
            <p:cNvSpPr/>
            <p:nvPr/>
          </p:nvSpPr>
          <p:spPr>
            <a:xfrm rot="20470821">
              <a:off x="4197350" y="679450"/>
              <a:ext cx="442913"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0" name="圆角矩形 9"/>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1" name="圆角矩形 10"/>
            <p:cNvSpPr/>
            <p:nvPr/>
          </p:nvSpPr>
          <p:spPr>
            <a:xfrm rot="21148334">
              <a:off x="3368675" y="687388"/>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07528" name="矩形 1"/>
            <p:cNvSpPr>
              <a:spLocks noChangeArrowheads="1"/>
            </p:cNvSpPr>
            <p:nvPr/>
          </p:nvSpPr>
          <p:spPr bwMode="auto">
            <a:xfrm>
              <a:off x="3333750" y="555625"/>
              <a:ext cx="1743075" cy="566738"/>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拓展阅读</a:t>
              </a:r>
            </a:p>
          </p:txBody>
        </p:sp>
      </p:grpSp>
      <p:sp>
        <p:nvSpPr>
          <p:cNvPr id="2" name="矩形 1"/>
          <p:cNvSpPr/>
          <p:nvPr/>
        </p:nvSpPr>
        <p:spPr>
          <a:xfrm>
            <a:off x="539750" y="1138238"/>
            <a:ext cx="8208963" cy="3341687"/>
          </a:xfrm>
          <a:prstGeom prst="rect">
            <a:avLst/>
          </a:prstGeom>
        </p:spPr>
        <p:txBody>
          <a:bodyPr>
            <a:spAutoFit/>
          </a:bodyPr>
          <a:lstStyle/>
          <a:p>
            <a:pPr algn="just">
              <a:lnSpc>
                <a:spcPct val="120000"/>
              </a:lnSpc>
              <a:spcAft>
                <a:spcPts val="0"/>
              </a:spcAft>
              <a:defRPr/>
            </a:pPr>
            <a:r>
              <a:rPr lang="zh-CN" altLang="zh-CN" sz="2600" b="1" kern="100" dirty="0">
                <a:latin typeface="宋体" panose="02010600030101010101" pitchFamily="2" charset="-122"/>
                <a:ea typeface="宋体" panose="02010600030101010101" pitchFamily="2" charset="-122"/>
                <a:cs typeface="宋体" panose="02010600030101010101" pitchFamily="2" charset="-122"/>
              </a:rPr>
              <a:t>阅读下面的文字</a:t>
            </a:r>
            <a:r>
              <a:rPr lang="zh-CN" altLang="en-US" sz="2600" b="1" kern="100" dirty="0">
                <a:latin typeface="宋体" panose="02010600030101010101" pitchFamily="2" charset="-122"/>
                <a:ea typeface="宋体" panose="02010600030101010101" pitchFamily="2" charset="-122"/>
                <a:cs typeface="宋体" panose="02010600030101010101" pitchFamily="2" charset="-122"/>
              </a:rPr>
              <a:t>，</a:t>
            </a:r>
            <a:r>
              <a:rPr lang="zh-CN" altLang="zh-CN" sz="2600" b="1" kern="100" dirty="0">
                <a:latin typeface="宋体" panose="02010600030101010101" pitchFamily="2" charset="-122"/>
                <a:ea typeface="宋体" panose="02010600030101010101" pitchFamily="2" charset="-122"/>
                <a:cs typeface="宋体" panose="02010600030101010101" pitchFamily="2" charset="-122"/>
              </a:rPr>
              <a:t>完成</a:t>
            </a:r>
            <a:r>
              <a:rPr lang="en-US" altLang="zh-CN" sz="2600" b="1" kern="100" dirty="0">
                <a:latin typeface="宋体" panose="02010600030101010101" pitchFamily="2" charset="-122"/>
                <a:ea typeface="宋体" panose="02010600030101010101" pitchFamily="2" charset="-122"/>
                <a:cs typeface="宋体" panose="02010600030101010101" pitchFamily="2" charset="-122"/>
              </a:rPr>
              <a:t>1-3</a:t>
            </a:r>
            <a:r>
              <a:rPr lang="zh-CN" altLang="zh-CN" sz="2600" b="1" kern="100" dirty="0">
                <a:latin typeface="宋体" panose="02010600030101010101" pitchFamily="2" charset="-122"/>
                <a:ea typeface="宋体" panose="02010600030101010101" pitchFamily="2" charset="-122"/>
                <a:cs typeface="宋体" panose="02010600030101010101" pitchFamily="2" charset="-122"/>
              </a:rPr>
              <a:t>题。</a:t>
            </a:r>
            <a:endParaRPr lang="zh-CN" altLang="zh-CN" sz="2600" b="1" kern="100" dirty="0">
              <a:latin typeface="宋体" panose="02010600030101010101" pitchFamily="2" charset="-122"/>
              <a:ea typeface="宋体" panose="02010600030101010101" pitchFamily="2" charset="-122"/>
            </a:endParaRPr>
          </a:p>
          <a:p>
            <a:pPr indent="267970" algn="ctr">
              <a:lnSpc>
                <a:spcPct val="120000"/>
              </a:lnSpc>
              <a:spcAft>
                <a:spcPts val="0"/>
              </a:spcAft>
              <a:defRPr/>
            </a:pPr>
            <a:r>
              <a:rPr lang="zh-CN" altLang="zh-CN" sz="2600" kern="100" dirty="0">
                <a:latin typeface="黑体" panose="02010609060101010101" pitchFamily="49" charset="-122"/>
                <a:ea typeface="黑体" panose="02010609060101010101" pitchFamily="49" charset="-122"/>
                <a:cs typeface="宋体" panose="02010600030101010101" pitchFamily="2" charset="-122"/>
              </a:rPr>
              <a:t>渔家傲•秋思</a:t>
            </a:r>
            <a:endParaRPr lang="zh-CN" altLang="zh-CN" sz="2600" kern="100" dirty="0">
              <a:latin typeface="黑体" panose="02010609060101010101" pitchFamily="49" charset="-122"/>
              <a:ea typeface="黑体" panose="02010609060101010101" pitchFamily="49" charset="-122"/>
            </a:endParaRPr>
          </a:p>
          <a:p>
            <a:pPr indent="266700" algn="ctr">
              <a:lnSpc>
                <a:spcPct val="120000"/>
              </a:lnSpc>
              <a:spcAft>
                <a:spcPts val="0"/>
              </a:spcAft>
              <a:defRPr/>
            </a:pPr>
            <a:r>
              <a:rPr lang="zh-CN" altLang="zh-CN" sz="2000" b="1" kern="100" dirty="0">
                <a:latin typeface="宋体" panose="02010600030101010101" pitchFamily="2" charset="-122"/>
                <a:ea typeface="宋体" panose="02010600030101010101" pitchFamily="2" charset="-122"/>
                <a:cs typeface="宋体" panose="02010600030101010101" pitchFamily="2" charset="-122"/>
              </a:rPr>
              <a:t>范仲淹</a:t>
            </a:r>
            <a:endParaRPr lang="zh-CN" altLang="zh-CN" sz="2000" b="1" kern="100" dirty="0">
              <a:latin typeface="宋体" panose="02010600030101010101" pitchFamily="2" charset="-122"/>
              <a:ea typeface="宋体" panose="02010600030101010101" pitchFamily="2" charset="-122"/>
            </a:endParaRPr>
          </a:p>
          <a:p>
            <a:pPr algn="just">
              <a:lnSpc>
                <a:spcPct val="120000"/>
              </a:lnSpc>
              <a:spcAft>
                <a:spcPts val="0"/>
              </a:spcAft>
              <a:defRPr/>
            </a:pPr>
            <a:r>
              <a:rPr lang="en-US" altLang="zh-CN" sz="2600" b="1" kern="100" dirty="0">
                <a:latin typeface="楷体" panose="02010609060101010101" pitchFamily="49" charset="-122"/>
                <a:ea typeface="楷体" panose="02010609060101010101" pitchFamily="49" charset="-122"/>
                <a:cs typeface="宋体" panose="02010600030101010101" pitchFamily="2" charset="-122"/>
              </a:rPr>
              <a:t>    </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塞下秋来风景异</a:t>
            </a:r>
            <a:r>
              <a:rPr lang="zh-CN" altLang="en-US" sz="2600" b="1" kern="100" dirty="0">
                <a:latin typeface="楷体" panose="02010609060101010101" pitchFamily="49" charset="-122"/>
                <a:ea typeface="楷体" panose="02010609060101010101" pitchFamily="49" charset="-122"/>
                <a:cs typeface="宋体" panose="02010600030101010101" pitchFamily="2" charset="-122"/>
              </a:rPr>
              <a:t>，</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衡阳雁去无留意。四面边声连角起</a:t>
            </a:r>
            <a:r>
              <a:rPr lang="zh-CN" altLang="en-US" sz="2600" b="1" kern="100" dirty="0">
                <a:latin typeface="楷体" panose="02010609060101010101" pitchFamily="49" charset="-122"/>
                <a:ea typeface="楷体" panose="02010609060101010101" pitchFamily="49" charset="-122"/>
                <a:cs typeface="宋体" panose="02010600030101010101" pitchFamily="2" charset="-122"/>
              </a:rPr>
              <a:t>，</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千嶂里</a:t>
            </a:r>
            <a:r>
              <a:rPr lang="zh-CN" altLang="en-US" sz="2600" b="1" kern="100" dirty="0">
                <a:latin typeface="楷体" panose="02010609060101010101" pitchFamily="49" charset="-122"/>
                <a:ea typeface="楷体" panose="02010609060101010101" pitchFamily="49" charset="-122"/>
                <a:cs typeface="宋体" panose="02010600030101010101" pitchFamily="2" charset="-122"/>
              </a:rPr>
              <a:t>，</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长烟落日孤城闭。</a:t>
            </a:r>
            <a:r>
              <a:rPr lang="en-US" altLang="zh-CN" sz="2600" b="1" kern="100" dirty="0">
                <a:latin typeface="楷体" panose="02010609060101010101" pitchFamily="49" charset="-122"/>
                <a:ea typeface="楷体" panose="02010609060101010101" pitchFamily="49" charset="-122"/>
                <a:cs typeface="宋体" panose="02010600030101010101" pitchFamily="2" charset="-122"/>
              </a:rPr>
              <a:t>    </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浊酒一杯家万里</a:t>
            </a:r>
            <a:r>
              <a:rPr lang="zh-CN" altLang="en-US" sz="2600" b="1" kern="100" dirty="0">
                <a:latin typeface="楷体" panose="02010609060101010101" pitchFamily="49" charset="-122"/>
                <a:ea typeface="楷体" panose="02010609060101010101" pitchFamily="49" charset="-122"/>
                <a:cs typeface="宋体" panose="02010600030101010101" pitchFamily="2" charset="-122"/>
              </a:rPr>
              <a:t>，</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燕然未勒归无计。羌管悠悠霜满地</a:t>
            </a:r>
            <a:r>
              <a:rPr lang="zh-CN" altLang="en-US" sz="2600" b="1" kern="100" dirty="0">
                <a:latin typeface="楷体" panose="02010609060101010101" pitchFamily="49" charset="-122"/>
                <a:ea typeface="楷体" panose="02010609060101010101" pitchFamily="49" charset="-122"/>
                <a:cs typeface="宋体" panose="02010600030101010101" pitchFamily="2" charset="-122"/>
              </a:rPr>
              <a:t>，</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人不寐</a:t>
            </a:r>
            <a:r>
              <a:rPr lang="zh-CN" altLang="en-US" sz="2600" b="1" kern="100" dirty="0">
                <a:latin typeface="楷体" panose="02010609060101010101" pitchFamily="49" charset="-122"/>
                <a:ea typeface="楷体" panose="02010609060101010101" pitchFamily="49" charset="-122"/>
                <a:cs typeface="宋体" panose="02010600030101010101" pitchFamily="2" charset="-122"/>
              </a:rPr>
              <a:t>，</a:t>
            </a:r>
            <a:r>
              <a:rPr lang="zh-CN" altLang="zh-CN" sz="2600" b="1" kern="100" dirty="0">
                <a:latin typeface="楷体" panose="02010609060101010101" pitchFamily="49" charset="-122"/>
                <a:ea typeface="楷体" panose="02010609060101010101" pitchFamily="49" charset="-122"/>
                <a:cs typeface="宋体" panose="02010600030101010101" pitchFamily="2" charset="-122"/>
              </a:rPr>
              <a:t>将军白发征夫泪。</a:t>
            </a:r>
            <a:endParaRPr lang="zh-CN" altLang="zh-CN" sz="2600" b="1" kern="100"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288" y="555625"/>
            <a:ext cx="8353425" cy="4154488"/>
          </a:xfrm>
          <a:prstGeom prst="rect">
            <a:avLst/>
          </a:prstGeom>
        </p:spPr>
        <p:txBody>
          <a:bodyPr>
            <a:spAutoFit/>
          </a:bodyPr>
          <a:lstStyle/>
          <a:p>
            <a:pPr algn="just">
              <a:spcAft>
                <a:spcPts val="0"/>
              </a:spcAft>
              <a:defRPr/>
            </a:pPr>
            <a:r>
              <a:rPr lang="en-US" altLang="zh-CN"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1.</a:t>
            </a:r>
            <a:r>
              <a:rPr lang="zh-CN" altLang="zh-CN"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下列最能体现塞下秋天季节特点的一项是</a:t>
            </a:r>
            <a:r>
              <a:rPr lang="zh-CN" altLang="en-US"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   </a:t>
            </a:r>
            <a:r>
              <a:rPr lang="zh-CN" altLang="en-US"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a:t>
            </a:r>
            <a:endParaRPr lang="zh-CN" altLang="zh-CN" sz="2400" b="1" kern="100" dirty="0">
              <a:solidFill>
                <a:prstClr val="black"/>
              </a:solidFill>
              <a:latin typeface="宋体" panose="02010600030101010101" pitchFamily="2" charset="-122"/>
              <a:ea typeface="宋体" panose="02010600030101010101" pitchFamily="2" charset="-122"/>
            </a:endParaRPr>
          </a:p>
          <a:p>
            <a:pPr algn="just">
              <a:spcAft>
                <a:spcPts val="0"/>
              </a:spcAft>
              <a:defRPr/>
            </a:pP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衡阳雁去</a:t>
            </a: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   B.</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四面边声</a:t>
            </a: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   C.</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长烟落日</a:t>
            </a: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   D.</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孤城紧闭</a:t>
            </a:r>
            <a:endParaRPr lang="zh-CN" altLang="zh-CN" sz="2400" b="1" kern="100" dirty="0">
              <a:solidFill>
                <a:prstClr val="black"/>
              </a:solidFill>
              <a:latin typeface="楷体" panose="02010609060101010101" pitchFamily="49" charset="-122"/>
              <a:ea typeface="楷体" panose="02010609060101010101" pitchFamily="49" charset="-122"/>
            </a:endParaRPr>
          </a:p>
          <a:p>
            <a:pPr algn="just">
              <a:spcAft>
                <a:spcPts val="0"/>
              </a:spcAft>
              <a:defRPr/>
            </a:pPr>
            <a:r>
              <a:rPr lang="en-US" altLang="zh-CN"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2.</a:t>
            </a:r>
            <a:r>
              <a:rPr lang="zh-CN" altLang="zh-CN"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下列对词的赏析错误的一项是</a:t>
            </a:r>
            <a:r>
              <a:rPr lang="zh-CN" altLang="en-US"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   </a:t>
            </a:r>
            <a:r>
              <a:rPr lang="zh-CN" altLang="en-US" sz="24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a:t>
            </a:r>
            <a:endParaRPr lang="zh-CN" altLang="zh-CN" sz="2400" b="1" kern="100" dirty="0">
              <a:solidFill>
                <a:prstClr val="black"/>
              </a:solidFill>
              <a:latin typeface="宋体" panose="02010600030101010101" pitchFamily="2" charset="-122"/>
              <a:ea typeface="宋体" panose="02010600030101010101" pitchFamily="2" charset="-122"/>
            </a:endParaRPr>
          </a:p>
          <a:p>
            <a:pPr algn="just">
              <a:spcAft>
                <a:spcPts val="0"/>
              </a:spcAft>
              <a:defRPr/>
            </a:pP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闻人思念万里之外的家乡</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却没有办法回去</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“浊酒一杯</a:t>
            </a: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怎能排解对家乡亲人的思念之情</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400" b="1" kern="100" dirty="0">
              <a:solidFill>
                <a:prstClr val="black"/>
              </a:solidFill>
              <a:latin typeface="楷体" panose="02010609060101010101" pitchFamily="49" charset="-122"/>
              <a:ea typeface="楷体" panose="02010609060101010101" pitchFamily="49" charset="-122"/>
            </a:endParaRPr>
          </a:p>
          <a:p>
            <a:pPr algn="just">
              <a:spcAft>
                <a:spcPts val="0"/>
              </a:spcAft>
              <a:defRPr/>
            </a:pP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B.</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“燕然未勒”是借用东汉大将窦宪燕然勒石记功而还的典故</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这里用来表现将士们建功立业的壮志和决心。</a:t>
            </a: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 </a:t>
            </a:r>
            <a:endParaRPr lang="zh-CN" altLang="zh-CN" sz="2400" b="1" kern="100" dirty="0">
              <a:solidFill>
                <a:prstClr val="black"/>
              </a:solidFill>
              <a:latin typeface="楷体" panose="02010609060101010101" pitchFamily="49" charset="-122"/>
              <a:ea typeface="楷体" panose="02010609060101010101" pitchFamily="49" charset="-122"/>
            </a:endParaRPr>
          </a:p>
          <a:p>
            <a:pPr algn="just">
              <a:spcAft>
                <a:spcPts val="0"/>
              </a:spcAft>
              <a:defRPr/>
            </a:pP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C.</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“人不寐</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将军白发征夫泪</a:t>
            </a: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在悲怆的情调中</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鲜明地表达了词人对朝廷腐朽软弱的控诉和批判。</a:t>
            </a:r>
            <a:endParaRPr lang="zh-CN" altLang="zh-CN" sz="2400" b="1" kern="100" dirty="0">
              <a:solidFill>
                <a:prstClr val="black"/>
              </a:solidFill>
              <a:latin typeface="楷体" panose="02010609060101010101" pitchFamily="49" charset="-122"/>
              <a:ea typeface="楷体" panose="02010609060101010101" pitchFamily="49" charset="-122"/>
            </a:endParaRPr>
          </a:p>
          <a:p>
            <a:pPr algn="just">
              <a:spcAft>
                <a:spcPts val="0"/>
              </a:spcAft>
              <a:defRPr/>
            </a:pPr>
            <a:r>
              <a:rPr lang="en-US"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D.</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全词意境悲凉壮阔</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形象鲜明生动</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感情真挚深沉</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语言质朴凝练</a:t>
            </a:r>
            <a:r>
              <a:rPr lang="zh-CN" altLang="en-US"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4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读来真切感人。</a:t>
            </a:r>
            <a:endParaRPr lang="zh-CN" altLang="zh-CN" sz="2400" b="1" kern="100" dirty="0">
              <a:solidFill>
                <a:prstClr val="black"/>
              </a:solidFill>
              <a:latin typeface="楷体" panose="02010609060101010101" pitchFamily="49" charset="-122"/>
              <a:ea typeface="楷体" panose="02010609060101010101" pitchFamily="49" charset="-122"/>
            </a:endParaRPr>
          </a:p>
        </p:txBody>
      </p:sp>
      <p:sp>
        <p:nvSpPr>
          <p:cNvPr id="5" name="TextBox 4"/>
          <p:cNvSpPr txBox="1">
            <a:spLocks noChangeArrowheads="1"/>
          </p:cNvSpPr>
          <p:nvPr/>
        </p:nvSpPr>
        <p:spPr bwMode="auto">
          <a:xfrm>
            <a:off x="6713538" y="541338"/>
            <a:ext cx="576262" cy="492125"/>
          </a:xfrm>
          <a:prstGeom prst="rect">
            <a:avLst/>
          </a:prstGeom>
          <a:noFill/>
          <a:ln w="9525">
            <a:noFill/>
            <a:miter lim="800000"/>
            <a:headEnd/>
            <a:tailEnd/>
          </a:ln>
        </p:spPr>
        <p:txBody>
          <a:bodyPr>
            <a:spAutoFit/>
          </a:bodyPr>
          <a:lstStyle/>
          <a:p>
            <a:r>
              <a:rPr lang="en-US" altLang="zh-CN" sz="2600">
                <a:solidFill>
                  <a:srgbClr val="FF0000"/>
                </a:solidFill>
              </a:rPr>
              <a:t>A</a:t>
            </a:r>
            <a:endParaRPr lang="zh-CN" altLang="en-US" sz="2600">
              <a:solidFill>
                <a:srgbClr val="FF0000"/>
              </a:solidFill>
            </a:endParaRPr>
          </a:p>
        </p:txBody>
      </p:sp>
      <p:sp>
        <p:nvSpPr>
          <p:cNvPr id="6" name="TextBox 5"/>
          <p:cNvSpPr txBox="1">
            <a:spLocks noChangeArrowheads="1"/>
          </p:cNvSpPr>
          <p:nvPr/>
        </p:nvSpPr>
        <p:spPr bwMode="auto">
          <a:xfrm>
            <a:off x="5076825" y="1276350"/>
            <a:ext cx="574675" cy="492125"/>
          </a:xfrm>
          <a:prstGeom prst="rect">
            <a:avLst/>
          </a:prstGeom>
          <a:noFill/>
          <a:ln w="9525">
            <a:noFill/>
            <a:miter lim="800000"/>
            <a:headEnd/>
            <a:tailEnd/>
          </a:ln>
        </p:spPr>
        <p:txBody>
          <a:bodyPr>
            <a:spAutoFit/>
          </a:bodyPr>
          <a:lstStyle/>
          <a:p>
            <a:r>
              <a:rPr lang="en-US" altLang="zh-CN" sz="2600">
                <a:solidFill>
                  <a:srgbClr val="FF0000"/>
                </a:solidFill>
              </a:rPr>
              <a:t>C</a:t>
            </a:r>
            <a:endParaRPr lang="zh-CN" altLang="en-US" sz="2600">
              <a:solidFill>
                <a:srgbClr val="FF0000"/>
              </a:solidFill>
            </a:endParaRPr>
          </a:p>
        </p:txBody>
      </p:sp>
      <p:grpSp>
        <p:nvGrpSpPr>
          <p:cNvPr id="108548" name="组合 12"/>
          <p:cNvGrpSpPr>
            <a:grpSpLocks/>
          </p:cNvGrpSpPr>
          <p:nvPr/>
        </p:nvGrpSpPr>
        <p:grpSpPr bwMode="auto">
          <a:xfrm>
            <a:off x="34925" y="-20638"/>
            <a:ext cx="2008188" cy="523876"/>
            <a:chOff x="70" y="-63"/>
            <a:chExt cx="3161" cy="824"/>
          </a:xfrm>
        </p:grpSpPr>
        <p:sp>
          <p:nvSpPr>
            <p:cNvPr id="10854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5"/>
          <p:cNvSpPr>
            <a:spLocks noChangeArrowheads="1"/>
          </p:cNvSpPr>
          <p:nvPr/>
        </p:nvSpPr>
        <p:spPr bwMode="auto">
          <a:xfrm>
            <a:off x="611188" y="1203325"/>
            <a:ext cx="7921625" cy="3538538"/>
          </a:xfrm>
          <a:prstGeom prst="rect">
            <a:avLst/>
          </a:prstGeom>
          <a:noFill/>
          <a:ln w="9525">
            <a:noFill/>
            <a:miter lim="800000"/>
            <a:headEnd/>
            <a:tailEnd/>
          </a:ln>
        </p:spPr>
        <p:txBody>
          <a:bodyPr>
            <a:spAutoFit/>
          </a:bodyPr>
          <a:lstStyle/>
          <a:p>
            <a:pPr eaLnBrk="0" hangingPunct="0"/>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大约作于晋安帝义熙十三年</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417</a:t>
            </a:r>
            <a:r>
              <a:rPr lang="zh-CN" altLang="zh-CN" sz="2800" b="1">
                <a:latin typeface="楷体" pitchFamily="49" charset="-122"/>
                <a:ea typeface="楷体" pitchFamily="49" charset="-122"/>
              </a:rPr>
              <a:t>年</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间</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是陶渊明的重要代表作。《饮酒》组诗共二十首</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此为第五首。前有小序</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说明全</a:t>
            </a:r>
            <a:r>
              <a:rPr lang="zh-CN" altLang="en-US" sz="2800" b="1">
                <a:latin typeface="楷体" pitchFamily="49" charset="-122"/>
                <a:ea typeface="楷体" pitchFamily="49" charset="-122"/>
              </a:rPr>
              <a:t>是</a:t>
            </a:r>
            <a:r>
              <a:rPr lang="zh-CN" altLang="zh-CN" sz="2800" b="1">
                <a:latin typeface="楷体" pitchFamily="49" charset="-122"/>
                <a:ea typeface="楷体" pitchFamily="49" charset="-122"/>
              </a:rPr>
              <a:t>醉后的作品</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不是一时所写</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并无内在联系</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兴至挥毫</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独立成篇。这首诗主要表现隐居生活的情趣</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于劳动之余</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饮酒致醉之后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在晚霞的辉映之下</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在山岚的笼罩中</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采菊东篱</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遥望南山</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此时情味</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何其深永。</a:t>
            </a:r>
          </a:p>
        </p:txBody>
      </p:sp>
      <p:grpSp>
        <p:nvGrpSpPr>
          <p:cNvPr id="45058" name="组合 1"/>
          <p:cNvGrpSpPr>
            <a:grpSpLocks/>
          </p:cNvGrpSpPr>
          <p:nvPr/>
        </p:nvGrpSpPr>
        <p:grpSpPr bwMode="auto">
          <a:xfrm>
            <a:off x="3700463" y="411163"/>
            <a:ext cx="1743075" cy="566737"/>
            <a:chOff x="3333750" y="598488"/>
            <a:chExt cx="1743075" cy="566502"/>
          </a:xfrm>
        </p:grpSpPr>
        <p:sp>
          <p:nvSpPr>
            <p:cNvPr id="10" name="圆角矩形 9"/>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1" name="圆角矩形 10"/>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2" name="圆角矩形 11"/>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5067" name="矩形 1"/>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eaLnBrk="0" hangingPunct="0">
                <a:lnSpc>
                  <a:spcPts val="4300"/>
                </a:lnSpc>
              </a:pPr>
              <a:r>
                <a:rPr lang="zh-CN" altLang="en-US" sz="2800" b="1">
                  <a:solidFill>
                    <a:schemeClr val="bg1"/>
                  </a:solidFill>
                  <a:latin typeface="楷体" pitchFamily="49" charset="-122"/>
                  <a:ea typeface="楷体" pitchFamily="49" charset="-122"/>
                </a:rPr>
                <a:t>写作背景</a:t>
              </a:r>
            </a:p>
          </p:txBody>
        </p:sp>
      </p:grpSp>
      <p:grpSp>
        <p:nvGrpSpPr>
          <p:cNvPr id="45059" name="组合 18"/>
          <p:cNvGrpSpPr>
            <a:grpSpLocks/>
          </p:cNvGrpSpPr>
          <p:nvPr/>
        </p:nvGrpSpPr>
        <p:grpSpPr bwMode="auto">
          <a:xfrm>
            <a:off x="1588" y="31750"/>
            <a:ext cx="2006600" cy="523875"/>
            <a:chOff x="70" y="-63"/>
            <a:chExt cx="3161" cy="824"/>
          </a:xfrm>
        </p:grpSpPr>
        <p:sp>
          <p:nvSpPr>
            <p:cNvPr id="45060"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知识备查</a:t>
              </a:r>
            </a:p>
          </p:txBody>
        </p:sp>
        <p:cxnSp>
          <p:nvCxnSpPr>
            <p:cNvPr id="1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8775" y="615950"/>
            <a:ext cx="8426450" cy="3540125"/>
          </a:xfrm>
          <a:prstGeom prst="rect">
            <a:avLst/>
          </a:prstGeom>
        </p:spPr>
        <p:txBody>
          <a:bodyPr>
            <a:spAutoFit/>
          </a:bodyPr>
          <a:lstStyle/>
          <a:p>
            <a:pPr algn="just">
              <a:spcAft>
                <a:spcPts val="0"/>
              </a:spcAft>
              <a:defRPr/>
            </a:pPr>
            <a:r>
              <a:rPr lang="en-US" altLang="zh-CN" sz="28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3.</a:t>
            </a:r>
            <a:r>
              <a:rPr lang="zh-CN" altLang="zh-CN" sz="28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下列诗句中与“羌管悠悠霜满地”使用的表现手法相同的一项是</a:t>
            </a:r>
            <a:r>
              <a:rPr lang="zh-CN" altLang="en-US" sz="28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a:t>
            </a:r>
            <a:r>
              <a:rPr lang="en-US" altLang="zh-CN" sz="28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   </a:t>
            </a:r>
            <a:r>
              <a:rPr lang="zh-CN" altLang="en-US" sz="2800" b="1" kern="100" dirty="0">
                <a:solidFill>
                  <a:prstClr val="black"/>
                </a:solidFill>
                <a:latin typeface="宋体" panose="02010600030101010101" pitchFamily="2" charset="-122"/>
                <a:ea typeface="宋体" panose="02010600030101010101" pitchFamily="2" charset="-122"/>
                <a:cs typeface="宋体" panose="02010600030101010101" pitchFamily="2" charset="-122"/>
              </a:rPr>
              <a:t>）</a:t>
            </a:r>
            <a:endParaRPr lang="en-US" altLang="zh-CN" sz="2800" b="1" kern="100" dirty="0">
              <a:solidFill>
                <a:prstClr val="black"/>
              </a:solidFill>
              <a:latin typeface="宋体" panose="02010600030101010101" pitchFamily="2" charset="-122"/>
              <a:ea typeface="宋体" panose="02010600030101010101" pitchFamily="2" charset="-122"/>
              <a:cs typeface="宋体" panose="02010600030101010101" pitchFamily="2" charset="-122"/>
            </a:endParaRPr>
          </a:p>
          <a:p>
            <a:pPr algn="just">
              <a:spcAft>
                <a:spcPts val="0"/>
              </a:spcAft>
              <a:defRPr/>
            </a:pPr>
            <a:endParaRPr lang="zh-CN" altLang="zh-CN" sz="2000" b="1" kern="100" dirty="0">
              <a:solidFill>
                <a:prstClr val="black"/>
              </a:solidFill>
              <a:latin typeface="宋体" panose="02010600030101010101" pitchFamily="2" charset="-122"/>
              <a:ea typeface="宋体" panose="02010600030101010101" pitchFamily="2" charset="-122"/>
            </a:endParaRPr>
          </a:p>
          <a:p>
            <a:pPr algn="just">
              <a:spcAft>
                <a:spcPts val="0"/>
              </a:spcAft>
              <a:defRPr/>
            </a:pPr>
            <a:r>
              <a:rPr lang="en-US"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宁为百夫长</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胜作一书生。</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杨炯《从军行》</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800" b="1" kern="100" dirty="0">
              <a:solidFill>
                <a:prstClr val="black"/>
              </a:solidFill>
              <a:latin typeface="楷体" panose="02010609060101010101" pitchFamily="49" charset="-122"/>
              <a:ea typeface="楷体" panose="02010609060101010101" pitchFamily="49" charset="-122"/>
            </a:endParaRPr>
          </a:p>
          <a:p>
            <a:pPr algn="just">
              <a:spcAft>
                <a:spcPts val="0"/>
              </a:spcAft>
              <a:defRPr/>
            </a:pPr>
            <a:r>
              <a:rPr lang="en-US"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B.</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田家少闲月</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五月人倍忙。</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白居易《观刈麦</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800" b="1" kern="100" dirty="0">
              <a:solidFill>
                <a:prstClr val="black"/>
              </a:solidFill>
              <a:latin typeface="楷体" panose="02010609060101010101" pitchFamily="49" charset="-122"/>
              <a:ea typeface="楷体" panose="02010609060101010101" pitchFamily="49" charset="-122"/>
            </a:endParaRPr>
          </a:p>
          <a:p>
            <a:pPr algn="just">
              <a:spcAft>
                <a:spcPts val="0"/>
              </a:spcAft>
              <a:defRPr/>
            </a:pPr>
            <a:r>
              <a:rPr lang="en-US"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C.</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无为在歧路</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儿女共沾巾。</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王勃《送杜少府之任蜀州》</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800" b="1" kern="100" dirty="0">
              <a:solidFill>
                <a:prstClr val="black"/>
              </a:solidFill>
              <a:latin typeface="楷体" panose="02010609060101010101" pitchFamily="49" charset="-122"/>
              <a:ea typeface="楷体" panose="02010609060101010101" pitchFamily="49" charset="-122"/>
            </a:endParaRPr>
          </a:p>
          <a:p>
            <a:pPr algn="just">
              <a:spcAft>
                <a:spcPts val="0"/>
              </a:spcAft>
              <a:defRPr/>
            </a:pPr>
            <a:r>
              <a:rPr lang="en-US"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D.</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露从今夜白</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月是故乡明。</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r>
              <a:rPr lang="zh-CN" altLang="zh-CN"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杜甫《月夜忆舍弟》</a:t>
            </a:r>
            <a:r>
              <a:rPr lang="zh-CN" altLang="en-US" sz="2800" b="1" kern="100" dirty="0">
                <a:solidFill>
                  <a:prstClr val="black"/>
                </a:solidFill>
                <a:latin typeface="楷体" panose="02010609060101010101" pitchFamily="49" charset="-122"/>
                <a:ea typeface="楷体" panose="02010609060101010101" pitchFamily="49" charset="-122"/>
                <a:cs typeface="宋体" panose="02010600030101010101" pitchFamily="2" charset="-122"/>
              </a:rPr>
              <a:t>）</a:t>
            </a:r>
            <a:endParaRPr lang="zh-CN" altLang="zh-CN" sz="2800" b="1" kern="100" dirty="0">
              <a:solidFill>
                <a:prstClr val="black"/>
              </a:solidFill>
              <a:latin typeface="楷体" panose="02010609060101010101" pitchFamily="49" charset="-122"/>
              <a:ea typeface="楷体" panose="02010609060101010101" pitchFamily="49" charset="-122"/>
            </a:endParaRPr>
          </a:p>
        </p:txBody>
      </p:sp>
      <p:sp>
        <p:nvSpPr>
          <p:cNvPr id="3" name="TextBox 2"/>
          <p:cNvSpPr txBox="1">
            <a:spLocks noChangeArrowheads="1"/>
          </p:cNvSpPr>
          <p:nvPr/>
        </p:nvSpPr>
        <p:spPr bwMode="auto">
          <a:xfrm>
            <a:off x="3059113" y="1071563"/>
            <a:ext cx="576262" cy="492125"/>
          </a:xfrm>
          <a:prstGeom prst="rect">
            <a:avLst/>
          </a:prstGeom>
          <a:noFill/>
          <a:ln w="9525">
            <a:noFill/>
            <a:miter lim="800000"/>
            <a:headEnd/>
            <a:tailEnd/>
          </a:ln>
        </p:spPr>
        <p:txBody>
          <a:bodyPr>
            <a:spAutoFit/>
          </a:bodyPr>
          <a:lstStyle/>
          <a:p>
            <a:r>
              <a:rPr lang="en-US" altLang="zh-CN" sz="2600">
                <a:solidFill>
                  <a:srgbClr val="FF0000"/>
                </a:solidFill>
              </a:rPr>
              <a:t>D</a:t>
            </a:r>
            <a:endParaRPr lang="zh-CN" altLang="en-US" sz="2600">
              <a:solidFill>
                <a:srgbClr val="FF0000"/>
              </a:solidFill>
            </a:endParaRPr>
          </a:p>
        </p:txBody>
      </p:sp>
      <p:grpSp>
        <p:nvGrpSpPr>
          <p:cNvPr id="109571" name="组合 12"/>
          <p:cNvGrpSpPr>
            <a:grpSpLocks/>
          </p:cNvGrpSpPr>
          <p:nvPr/>
        </p:nvGrpSpPr>
        <p:grpSpPr bwMode="auto">
          <a:xfrm>
            <a:off x="34925" y="-20638"/>
            <a:ext cx="2008188" cy="523876"/>
            <a:chOff x="70" y="-63"/>
            <a:chExt cx="3161" cy="824"/>
          </a:xfrm>
        </p:grpSpPr>
        <p:sp>
          <p:nvSpPr>
            <p:cNvPr id="109572"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拓展探究</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文本框 1"/>
          <p:cNvSpPr txBox="1">
            <a:spLocks noChangeArrowheads="1"/>
          </p:cNvSpPr>
          <p:nvPr/>
        </p:nvSpPr>
        <p:spPr bwMode="auto">
          <a:xfrm>
            <a:off x="1674813" y="1401763"/>
            <a:ext cx="5794375" cy="738187"/>
          </a:xfrm>
          <a:prstGeom prst="rect">
            <a:avLst/>
          </a:prstGeom>
          <a:noFill/>
          <a:ln w="9525">
            <a:noFill/>
            <a:miter lim="800000"/>
            <a:headEnd/>
            <a:tailEnd/>
          </a:ln>
        </p:spPr>
        <p:txBody>
          <a:bodyPr>
            <a:spAutoFit/>
          </a:bodyPr>
          <a:lstStyle/>
          <a:p>
            <a:pPr>
              <a:lnSpc>
                <a:spcPct val="150000"/>
              </a:lnSpc>
            </a:pPr>
            <a:r>
              <a:rPr lang="zh-CN" altLang="en-US" sz="2800" b="1">
                <a:latin typeface="楷体" pitchFamily="49" charset="-122"/>
                <a:ea typeface="楷体" pitchFamily="49" charset="-122"/>
              </a:rPr>
              <a:t>任选一首诗，写一段赏析性的文字。</a:t>
            </a:r>
          </a:p>
        </p:txBody>
      </p:sp>
      <p:grpSp>
        <p:nvGrpSpPr>
          <p:cNvPr id="110594" name="组合 8"/>
          <p:cNvGrpSpPr>
            <a:grpSpLocks/>
          </p:cNvGrpSpPr>
          <p:nvPr/>
        </p:nvGrpSpPr>
        <p:grpSpPr bwMode="auto">
          <a:xfrm>
            <a:off x="34925" y="-20638"/>
            <a:ext cx="2008188" cy="523876"/>
            <a:chOff x="70" y="-63"/>
            <a:chExt cx="3161" cy="824"/>
          </a:xfrm>
        </p:grpSpPr>
        <p:sp>
          <p:nvSpPr>
            <p:cNvPr id="11059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课下作业</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1618" name="文本框 3"/>
          <p:cNvSpPr txBox="1">
            <a:spLocks noChangeArrowheads="1"/>
          </p:cNvSpPr>
          <p:nvPr/>
        </p:nvSpPr>
        <p:spPr bwMode="auto">
          <a:xfrm>
            <a:off x="652463" y="1419225"/>
            <a:ext cx="7832725" cy="1108075"/>
          </a:xfrm>
          <a:prstGeom prst="rect">
            <a:avLst/>
          </a:prstGeom>
          <a:noFill/>
          <a:ln w="9525">
            <a:noFill/>
            <a:miter lim="800000"/>
            <a:headEnd/>
            <a:tailEnd/>
          </a:ln>
        </p:spPr>
        <p:txBody>
          <a:bodyPr wrap="none">
            <a:spAutoFit/>
          </a:bodyPr>
          <a:lstStyle/>
          <a:p>
            <a:pPr algn="ctr" defTabSz="685800"/>
            <a:r>
              <a:rPr lang="zh-CN" altLang="en-US" sz="6600" b="1" dirty="0">
                <a:solidFill>
                  <a:srgbClr val="FF6600"/>
                </a:solidFill>
                <a:latin typeface="宋体" panose="02010600030101010101" pitchFamily="2" charset="-122"/>
                <a:ea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2"/>
          <p:cNvSpPr txBox="1">
            <a:spLocks noChangeArrowheads="1"/>
          </p:cNvSpPr>
          <p:nvPr/>
        </p:nvSpPr>
        <p:spPr bwMode="auto">
          <a:xfrm>
            <a:off x="2182813" y="1924050"/>
            <a:ext cx="5572125"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结庐</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在人境，而无</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车马喧。</a:t>
            </a:r>
          </a:p>
        </p:txBody>
      </p:sp>
      <p:sp>
        <p:nvSpPr>
          <p:cNvPr id="46082" name="Text Box 3"/>
          <p:cNvSpPr txBox="1">
            <a:spLocks noChangeArrowheads="1"/>
          </p:cNvSpPr>
          <p:nvPr/>
        </p:nvSpPr>
        <p:spPr bwMode="auto">
          <a:xfrm>
            <a:off x="2182813" y="2474913"/>
            <a:ext cx="5572125"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问君</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何能尔？心远</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地自偏。</a:t>
            </a:r>
          </a:p>
        </p:txBody>
      </p:sp>
      <p:sp>
        <p:nvSpPr>
          <p:cNvPr id="46083" name="Text Box 4"/>
          <p:cNvSpPr txBox="1">
            <a:spLocks noChangeArrowheads="1"/>
          </p:cNvSpPr>
          <p:nvPr/>
        </p:nvSpPr>
        <p:spPr bwMode="auto">
          <a:xfrm>
            <a:off x="2182813" y="3067050"/>
            <a:ext cx="5572125"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采菊</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东篱下，悠然</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见南山。</a:t>
            </a:r>
          </a:p>
        </p:txBody>
      </p:sp>
      <p:sp>
        <p:nvSpPr>
          <p:cNvPr id="46084" name="Text Box 5"/>
          <p:cNvSpPr txBox="1">
            <a:spLocks noChangeArrowheads="1"/>
          </p:cNvSpPr>
          <p:nvPr/>
        </p:nvSpPr>
        <p:spPr bwMode="auto">
          <a:xfrm>
            <a:off x="2182813" y="3657600"/>
            <a:ext cx="5572125" cy="52387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山气</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日夕佳，飞鸟</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相与还。</a:t>
            </a:r>
          </a:p>
        </p:txBody>
      </p:sp>
      <p:sp>
        <p:nvSpPr>
          <p:cNvPr id="46085" name="Text Box 6"/>
          <p:cNvSpPr txBox="1">
            <a:spLocks noChangeArrowheads="1"/>
          </p:cNvSpPr>
          <p:nvPr/>
        </p:nvSpPr>
        <p:spPr bwMode="auto">
          <a:xfrm>
            <a:off x="2182813" y="4233863"/>
            <a:ext cx="4875212" cy="522287"/>
          </a:xfrm>
          <a:prstGeom prst="rect">
            <a:avLst/>
          </a:prstGeom>
          <a:noFill/>
          <a:ln w="9525">
            <a:noFill/>
            <a:miter lim="800000"/>
            <a:headEnd/>
            <a:tailEnd/>
          </a:ln>
        </p:spPr>
        <p:txBody>
          <a:bodyPr wrap="none">
            <a:spAutoFit/>
          </a:bodyPr>
          <a:lstStyle/>
          <a:p>
            <a:r>
              <a:rPr lang="zh-CN" altLang="en-US" sz="2800" b="1">
                <a:latin typeface="楷体" pitchFamily="49" charset="-122"/>
                <a:ea typeface="楷体" pitchFamily="49" charset="-122"/>
              </a:rPr>
              <a:t>此中</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有真意，欲辨</a:t>
            </a:r>
            <a:r>
              <a:rPr lang="en-US" altLang="zh-CN" sz="2800" b="1">
                <a:solidFill>
                  <a:srgbClr val="FF0000"/>
                </a:solidFill>
                <a:latin typeface="楷体" pitchFamily="49" charset="-122"/>
                <a:ea typeface="楷体" pitchFamily="49" charset="-122"/>
              </a:rPr>
              <a:t>/</a:t>
            </a:r>
            <a:r>
              <a:rPr lang="zh-CN" altLang="en-US" sz="2800" b="1">
                <a:latin typeface="楷体" pitchFamily="49" charset="-122"/>
                <a:ea typeface="楷体" pitchFamily="49" charset="-122"/>
              </a:rPr>
              <a:t>已忘言。</a:t>
            </a:r>
          </a:p>
        </p:txBody>
      </p:sp>
      <p:sp>
        <p:nvSpPr>
          <p:cNvPr id="46086" name="Text Box 7"/>
          <p:cNvSpPr txBox="1">
            <a:spLocks noChangeArrowheads="1"/>
          </p:cNvSpPr>
          <p:nvPr/>
        </p:nvSpPr>
        <p:spPr bwMode="auto">
          <a:xfrm>
            <a:off x="3348038" y="1058863"/>
            <a:ext cx="2349500" cy="523875"/>
          </a:xfrm>
          <a:prstGeom prst="rect">
            <a:avLst/>
          </a:prstGeom>
          <a:noFill/>
          <a:ln w="9525">
            <a:noFill/>
            <a:miter lim="800000"/>
            <a:headEnd/>
            <a:tailEnd/>
          </a:ln>
        </p:spPr>
        <p:txBody>
          <a:bodyPr wrap="none">
            <a:spAutoFit/>
          </a:bodyPr>
          <a:lstStyle/>
          <a:p>
            <a:r>
              <a:rPr lang="zh-CN" altLang="en-US" sz="2800">
                <a:latin typeface="黑体" pitchFamily="49" charset="-122"/>
                <a:ea typeface="黑体" pitchFamily="49" charset="-122"/>
              </a:rPr>
              <a:t>饮酒（其五）</a:t>
            </a:r>
          </a:p>
        </p:txBody>
      </p:sp>
      <p:sp>
        <p:nvSpPr>
          <p:cNvPr id="46087" name="Text Box 8"/>
          <p:cNvSpPr txBox="1">
            <a:spLocks noChangeArrowheads="1"/>
          </p:cNvSpPr>
          <p:nvPr/>
        </p:nvSpPr>
        <p:spPr bwMode="auto">
          <a:xfrm>
            <a:off x="3924300" y="1563688"/>
            <a:ext cx="1089025" cy="400050"/>
          </a:xfrm>
          <a:prstGeom prst="rect">
            <a:avLst/>
          </a:prstGeom>
          <a:noFill/>
          <a:ln w="9525">
            <a:noFill/>
            <a:miter lim="800000"/>
            <a:headEnd/>
            <a:tailEnd/>
          </a:ln>
        </p:spPr>
        <p:txBody>
          <a:bodyPr wrap="none">
            <a:spAutoFit/>
          </a:bodyPr>
          <a:lstStyle/>
          <a:p>
            <a:r>
              <a:rPr lang="zh-CN" altLang="en-US" sz="2000" b="1">
                <a:latin typeface="宋体" charset="-122"/>
              </a:rPr>
              <a:t>陶渊明 </a:t>
            </a:r>
          </a:p>
        </p:txBody>
      </p:sp>
      <p:sp>
        <p:nvSpPr>
          <p:cNvPr id="15" name="文本框 10"/>
          <p:cNvSpPr txBox="1">
            <a:spLocks noChangeArrowheads="1"/>
          </p:cNvSpPr>
          <p:nvPr/>
        </p:nvSpPr>
        <p:spPr bwMode="auto">
          <a:xfrm>
            <a:off x="1196975" y="631825"/>
            <a:ext cx="6750050" cy="500063"/>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lIns="68580" tIns="34290" rIns="68580" bIns="34290">
            <a:spAutoFit/>
          </a:bodyPr>
          <a:lstStyle/>
          <a:p>
            <a:pPr>
              <a:spcBef>
                <a:spcPts val="1800"/>
              </a:spcBef>
              <a:defRPr/>
            </a:pPr>
            <a:r>
              <a:rPr lang="zh-CN" altLang="en-US" sz="2800" b="1" dirty="0">
                <a:latin typeface="宋体" panose="02010600030101010101" pitchFamily="2" charset="-122"/>
                <a:ea typeface="宋体" panose="02010600030101010101" pitchFamily="2" charset="-122"/>
                <a:sym typeface="+mn-ea"/>
              </a:rPr>
              <a:t>有感情地朗读诗歌，读准字音，注意节奏。</a:t>
            </a:r>
            <a:endParaRPr lang="en-US" altLang="zh-CN" sz="2800" b="1" dirty="0">
              <a:latin typeface="宋体" panose="02010600030101010101" pitchFamily="2" charset="-122"/>
              <a:ea typeface="宋体" panose="02010600030101010101" pitchFamily="2" charset="-122"/>
              <a:sym typeface="+mn-ea"/>
            </a:endParaRPr>
          </a:p>
        </p:txBody>
      </p:sp>
      <p:grpSp>
        <p:nvGrpSpPr>
          <p:cNvPr id="46089" name="组合 8"/>
          <p:cNvGrpSpPr>
            <a:grpSpLocks/>
          </p:cNvGrpSpPr>
          <p:nvPr/>
        </p:nvGrpSpPr>
        <p:grpSpPr bwMode="auto">
          <a:xfrm>
            <a:off x="0" y="-20638"/>
            <a:ext cx="2006600" cy="523876"/>
            <a:chOff x="70" y="-63"/>
            <a:chExt cx="3161" cy="824"/>
          </a:xfrm>
        </p:grpSpPr>
        <p:sp>
          <p:nvSpPr>
            <p:cNvPr id="46091"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整体感知</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pic>
        <p:nvPicPr>
          <p:cNvPr id="46095" name="25 诗词五首-饮酒（其五）.mp3">
            <a:hlinkClick r:id="" action="ppaction://media"/>
          </p:cNvPr>
          <p:cNvPicPr>
            <a:picLocks noRot="1" noChangeAspect="1" noChangeArrowheads="1"/>
          </p:cNvPicPr>
          <p:nvPr>
            <a:audioFile r:link="rId1"/>
          </p:nvPr>
        </p:nvPicPr>
        <p:blipFill>
          <a:blip r:embed="rId3"/>
          <a:srcRect/>
          <a:stretch>
            <a:fillRect/>
          </a:stretch>
        </p:blipFill>
        <p:spPr bwMode="auto">
          <a:xfrm>
            <a:off x="7956550" y="700088"/>
            <a:ext cx="304800" cy="304800"/>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609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794" fill="hold"/>
                                        <p:tgtEl>
                                          <p:spTgt spid="46095"/>
                                        </p:tgtEl>
                                      </p:cBhvr>
                                    </p:cmd>
                                  </p:childTnLst>
                                </p:cTn>
                              </p:par>
                            </p:childTnLst>
                          </p:cTn>
                        </p:par>
                      </p:childTnLst>
                    </p:cTn>
                  </p:par>
                </p:childTnLst>
              </p:cTn>
              <p:nextCondLst>
                <p:cond evt="onClick" delay="0">
                  <p:tgtEl>
                    <p:spTgt spid="4609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609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0825" y="1276350"/>
            <a:ext cx="8713788" cy="830263"/>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结庐在人境，而无车马喧。</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我把草屋建在人多聚居的地方，却没有车马的喧闹。  </a:t>
            </a:r>
          </a:p>
        </p:txBody>
      </p:sp>
      <p:sp>
        <p:nvSpPr>
          <p:cNvPr id="6" name="TextBox 3"/>
          <p:cNvSpPr txBox="1">
            <a:spLocks noChangeArrowheads="1"/>
          </p:cNvSpPr>
          <p:nvPr/>
        </p:nvSpPr>
        <p:spPr bwMode="auto">
          <a:xfrm>
            <a:off x="250825" y="2212975"/>
            <a:ext cx="8640763" cy="646113"/>
          </a:xfrm>
          <a:prstGeom prst="rect">
            <a:avLst/>
          </a:prstGeom>
          <a:noFill/>
          <a:ln w="9525">
            <a:noFill/>
            <a:miter lim="800000"/>
            <a:headEnd/>
            <a:tailEnd/>
          </a:ln>
        </p:spPr>
        <p:txBody>
          <a:bodyPr>
            <a:spAutoFit/>
          </a:bodyPr>
          <a:lstStyle/>
          <a:p>
            <a:pPr eaLnBrk="0" hangingPunct="0"/>
            <a:r>
              <a:rPr lang="zh-CN" altLang="zh-CN" b="1">
                <a:solidFill>
                  <a:srgbClr val="FF0000"/>
                </a:solidFill>
                <a:latin typeface="楷体" pitchFamily="49" charset="-122"/>
                <a:ea typeface="楷体" pitchFamily="49" charset="-122"/>
              </a:rPr>
              <a:t>结庐</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建造房舍。结</a:t>
            </a:r>
            <a:r>
              <a:rPr lang="zh-CN" altLang="en-US">
                <a:latin typeface="楷体" pitchFamily="49" charset="-122"/>
                <a:ea typeface="楷体" pitchFamily="49" charset="-122"/>
              </a:rPr>
              <a:t>，</a:t>
            </a:r>
            <a:r>
              <a:rPr lang="zh-CN" altLang="zh-CN">
                <a:latin typeface="楷体" pitchFamily="49" charset="-122"/>
                <a:ea typeface="楷体" pitchFamily="49" charset="-122"/>
              </a:rPr>
              <a:t>建造、构筑。庐</a:t>
            </a:r>
            <a:r>
              <a:rPr lang="zh-CN" altLang="en-US">
                <a:latin typeface="楷体" pitchFamily="49" charset="-122"/>
                <a:ea typeface="楷体" pitchFamily="49" charset="-122"/>
              </a:rPr>
              <a:t>，</a:t>
            </a:r>
            <a:r>
              <a:rPr lang="zh-CN" altLang="zh-CN">
                <a:latin typeface="楷体" pitchFamily="49" charset="-122"/>
                <a:ea typeface="楷体" pitchFamily="49" charset="-122"/>
              </a:rPr>
              <a:t>简陋的房屋。</a:t>
            </a:r>
            <a:r>
              <a:rPr lang="en-US" altLang="zh-CN">
                <a:latin typeface="楷体" pitchFamily="49" charset="-122"/>
                <a:ea typeface="楷体" pitchFamily="49" charset="-122"/>
              </a:rPr>
              <a:t>   </a:t>
            </a:r>
            <a:r>
              <a:rPr lang="zh-CN" altLang="zh-CN" b="1">
                <a:solidFill>
                  <a:srgbClr val="FF0000"/>
                </a:solidFill>
                <a:latin typeface="楷体" pitchFamily="49" charset="-122"/>
                <a:ea typeface="楷体" pitchFamily="49" charset="-122"/>
              </a:rPr>
              <a:t>人境</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喧嚣扰攘的尘世。</a:t>
            </a:r>
            <a:endParaRPr lang="en-US" altLang="zh-CN">
              <a:latin typeface="楷体" pitchFamily="49" charset="-122"/>
              <a:ea typeface="楷体" pitchFamily="49" charset="-122"/>
            </a:endParaRPr>
          </a:p>
          <a:p>
            <a:pPr eaLnBrk="0" hangingPunct="0"/>
            <a:r>
              <a:rPr lang="zh-CN" altLang="zh-CN" b="1">
                <a:solidFill>
                  <a:srgbClr val="FF0000"/>
                </a:solidFill>
                <a:latin typeface="楷体" pitchFamily="49" charset="-122"/>
                <a:ea typeface="楷体" pitchFamily="49" charset="-122"/>
              </a:rPr>
              <a:t>无车马喧</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没有车马的喧闹声。指没有世俗的交往。</a:t>
            </a:r>
            <a:endParaRPr lang="zh-CN" altLang="en-US">
              <a:latin typeface="楷体" pitchFamily="49" charset="-122"/>
              <a:ea typeface="楷体" pitchFamily="49" charset="-122"/>
            </a:endParaRPr>
          </a:p>
        </p:txBody>
      </p:sp>
      <p:sp>
        <p:nvSpPr>
          <p:cNvPr id="7" name="TextBox 6"/>
          <p:cNvSpPr txBox="1"/>
          <p:nvPr/>
        </p:nvSpPr>
        <p:spPr>
          <a:xfrm>
            <a:off x="250825" y="3005138"/>
            <a:ext cx="8893175" cy="830262"/>
          </a:xfrm>
          <a:prstGeom prst="rect">
            <a:avLst/>
          </a:prstGeom>
          <a:solidFill>
            <a:schemeClr val="accent6">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a:spAutoFit/>
          </a:bodyPr>
          <a:lstStyle/>
          <a:p>
            <a:pPr algn="dist" eaLnBrk="0" hangingPunct="0">
              <a:defRPr/>
            </a:pPr>
            <a:r>
              <a:rPr lang="zh-CN" altLang="en-US" sz="2800" b="1" u="sng" dirty="0">
                <a:latin typeface="楷体" panose="02010609060101010101" pitchFamily="49" charset="-122"/>
                <a:ea typeface="楷体" panose="02010609060101010101" pitchFamily="49" charset="-122"/>
                <a:sym typeface="+mn-ea"/>
              </a:rPr>
              <a:t>问君何能尔？心远地自偏。</a:t>
            </a:r>
          </a:p>
          <a:p>
            <a:pPr algn="dist" eaLnBrk="0" hangingPunct="0">
              <a:defRPr/>
            </a:pPr>
            <a:r>
              <a:rPr lang="zh-CN" altLang="en-US" sz="2000" b="1" dirty="0">
                <a:solidFill>
                  <a:srgbClr val="0000FF"/>
                </a:solidFill>
                <a:latin typeface="楷体" panose="02010609060101010101" pitchFamily="49" charset="-122"/>
                <a:ea typeface="楷体" panose="02010609060101010101" pitchFamily="49" charset="-122"/>
                <a:sym typeface="+mn-ea"/>
              </a:rPr>
              <a:t>要问我如何能够做到这样，心里远离世俗，自然就觉得住的地方偏僻安静。</a:t>
            </a:r>
          </a:p>
        </p:txBody>
      </p:sp>
      <p:sp>
        <p:nvSpPr>
          <p:cNvPr id="8" name="TextBox 5"/>
          <p:cNvSpPr txBox="1">
            <a:spLocks noChangeArrowheads="1"/>
          </p:cNvSpPr>
          <p:nvPr/>
        </p:nvSpPr>
        <p:spPr bwMode="auto">
          <a:xfrm>
            <a:off x="250825" y="4013200"/>
            <a:ext cx="8642350" cy="369888"/>
          </a:xfrm>
          <a:prstGeom prst="rect">
            <a:avLst/>
          </a:prstGeom>
          <a:noFill/>
          <a:ln w="9525">
            <a:noFill/>
            <a:miter lim="800000"/>
            <a:headEnd/>
            <a:tailEnd/>
          </a:ln>
        </p:spPr>
        <p:txBody>
          <a:bodyPr>
            <a:spAutoFit/>
          </a:bodyPr>
          <a:lstStyle/>
          <a:p>
            <a:pPr eaLnBrk="0" hangingPunct="0"/>
            <a:r>
              <a:rPr lang="zh-CN" altLang="zh-CN" b="1">
                <a:solidFill>
                  <a:srgbClr val="FF0000"/>
                </a:solidFill>
                <a:latin typeface="楷体" pitchFamily="49" charset="-122"/>
                <a:ea typeface="楷体" pitchFamily="49" charset="-122"/>
              </a:rPr>
              <a:t>尔</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如此</a:t>
            </a:r>
            <a:r>
              <a:rPr lang="zh-CN" altLang="en-US">
                <a:latin typeface="楷体" pitchFamily="49" charset="-122"/>
                <a:ea typeface="楷体" pitchFamily="49" charset="-122"/>
              </a:rPr>
              <a:t>，</a:t>
            </a:r>
            <a:r>
              <a:rPr lang="zh-CN" altLang="zh-CN">
                <a:latin typeface="楷体" pitchFamily="49" charset="-122"/>
                <a:ea typeface="楷体" pitchFamily="49" charset="-122"/>
              </a:rPr>
              <a:t>这样。</a:t>
            </a:r>
            <a:r>
              <a:rPr lang="en-US" altLang="zh-CN">
                <a:latin typeface="楷体" pitchFamily="49" charset="-122"/>
                <a:ea typeface="楷体" pitchFamily="49" charset="-122"/>
              </a:rPr>
              <a:t>     </a:t>
            </a:r>
            <a:r>
              <a:rPr lang="zh-CN" altLang="zh-CN" b="1">
                <a:solidFill>
                  <a:srgbClr val="FF0000"/>
                </a:solidFill>
                <a:latin typeface="楷体" pitchFamily="49" charset="-122"/>
                <a:ea typeface="楷体" pitchFamily="49" charset="-122"/>
              </a:rPr>
              <a:t>心远</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心远远地超脱世俗。远</a:t>
            </a:r>
            <a:r>
              <a:rPr lang="zh-CN" altLang="en-US">
                <a:latin typeface="楷体" pitchFamily="49" charset="-122"/>
                <a:ea typeface="楷体" pitchFamily="49" charset="-122"/>
              </a:rPr>
              <a:t>，</a:t>
            </a:r>
            <a:r>
              <a:rPr lang="zh-CN" altLang="zh-CN">
                <a:latin typeface="楷体" pitchFamily="49" charset="-122"/>
                <a:ea typeface="楷体" pitchFamily="49" charset="-122"/>
              </a:rPr>
              <a:t>远远地。</a:t>
            </a:r>
            <a:r>
              <a:rPr lang="en-US" altLang="zh-CN">
                <a:latin typeface="楷体" pitchFamily="49" charset="-122"/>
                <a:ea typeface="楷体" pitchFamily="49" charset="-122"/>
              </a:rPr>
              <a:t>    </a:t>
            </a:r>
            <a:r>
              <a:rPr lang="zh-CN" altLang="zh-CN" b="1">
                <a:solidFill>
                  <a:srgbClr val="FF0000"/>
                </a:solidFill>
                <a:latin typeface="楷体" pitchFamily="49" charset="-122"/>
                <a:ea typeface="楷体" pitchFamily="49" charset="-122"/>
              </a:rPr>
              <a:t>偏</a:t>
            </a:r>
            <a:r>
              <a:rPr lang="zh-CN" altLang="en-US" b="1">
                <a:solidFill>
                  <a:srgbClr val="FF0000"/>
                </a:solidFill>
                <a:latin typeface="楷体" pitchFamily="49" charset="-122"/>
                <a:ea typeface="楷体" pitchFamily="49" charset="-122"/>
              </a:rPr>
              <a:t>：</a:t>
            </a:r>
            <a:r>
              <a:rPr lang="zh-CN" altLang="zh-CN">
                <a:latin typeface="楷体" pitchFamily="49" charset="-122"/>
                <a:ea typeface="楷体" pitchFamily="49" charset="-122"/>
              </a:rPr>
              <a:t>偏远。</a:t>
            </a:r>
            <a:endParaRPr lang="zh-CN" altLang="en-US">
              <a:latin typeface="楷体" pitchFamily="49" charset="-122"/>
              <a:ea typeface="楷体" pitchFamily="49" charset="-122"/>
            </a:endParaRPr>
          </a:p>
        </p:txBody>
      </p:sp>
      <p:grpSp>
        <p:nvGrpSpPr>
          <p:cNvPr id="47109" name="组合 15"/>
          <p:cNvGrpSpPr>
            <a:grpSpLocks/>
          </p:cNvGrpSpPr>
          <p:nvPr/>
        </p:nvGrpSpPr>
        <p:grpSpPr bwMode="auto">
          <a:xfrm>
            <a:off x="44450" y="-39688"/>
            <a:ext cx="2006600" cy="522288"/>
            <a:chOff x="70" y="-63"/>
            <a:chExt cx="3160" cy="824"/>
          </a:xfrm>
        </p:grpSpPr>
        <p:sp>
          <p:nvSpPr>
            <p:cNvPr id="47111"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r>
                <a:rPr kumimoji="1" lang="zh-CN" altLang="en-US" sz="2800">
                  <a:latin typeface="黑体" pitchFamily="49" charset="-122"/>
                  <a:ea typeface="黑体" pitchFamily="49" charset="-122"/>
                </a:rPr>
                <a:t>精读细研</a:t>
              </a:r>
            </a:p>
          </p:txBody>
        </p:sp>
        <p:cxnSp>
          <p:nvCxnSpPr>
            <p:cNvPr id="15"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47110" name="矩形 2"/>
          <p:cNvSpPr>
            <a:spLocks noChangeArrowheads="1"/>
          </p:cNvSpPr>
          <p:nvPr/>
        </p:nvSpPr>
        <p:spPr bwMode="auto">
          <a:xfrm>
            <a:off x="395288" y="492125"/>
            <a:ext cx="8497887" cy="523875"/>
          </a:xfrm>
          <a:prstGeom prst="rect">
            <a:avLst/>
          </a:prstGeom>
          <a:noFill/>
          <a:ln w="9525">
            <a:noFill/>
            <a:miter lim="800000"/>
            <a:headEnd/>
            <a:tailEnd/>
          </a:ln>
        </p:spPr>
        <p:txBody>
          <a:bodyPr>
            <a:spAutoFit/>
          </a:bodyPr>
          <a:lstStyle/>
          <a:p>
            <a:r>
              <a:rPr lang="zh-CN" altLang="en-US" sz="2800" b="1">
                <a:latin typeface="宋体" charset="-122"/>
              </a:rPr>
              <a:t>请同学反复朗读诗歌，用自己的话说说诗句的意思。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randombar(horizontal)">
                                      <p:cBhvr>
                                        <p:cTn id="2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7917</Words>
  <Application>Microsoft Office PowerPoint</Application>
  <PresentationFormat>全屏显示(16:9)</PresentationFormat>
  <Paragraphs>414</Paragraphs>
  <Slides>72</Slides>
  <Notes>1</Notes>
  <HiddenSlides>0</HiddenSlides>
  <MMClips>5</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72</vt:i4>
      </vt:variant>
    </vt:vector>
  </HeadingPairs>
  <TitlesOfParts>
    <vt:vector size="86" baseType="lpstr">
      <vt:lpstr>Arial</vt:lpstr>
      <vt:lpstr>宋体</vt:lpstr>
      <vt:lpstr>FZXingKai-S04</vt:lpstr>
      <vt:lpstr>Impact</vt:lpstr>
      <vt:lpstr>汉语拼音</vt:lpstr>
      <vt:lpstr>Kaiti SC</vt:lpstr>
      <vt:lpstr>微软雅黑</vt:lpstr>
      <vt:lpstr>楷体</vt:lpstr>
      <vt:lpstr>Xingkai SC</vt:lpstr>
      <vt:lpstr>Times New Roman</vt:lpstr>
      <vt:lpstr>黑体</vt:lpstr>
      <vt:lpstr>Wingdings</vt:lpstr>
      <vt:lpstr>Calibri</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613</cp:revision>
  <dcterms:created xsi:type="dcterms:W3CDTF">2018-11-06T06:39:00Z</dcterms:created>
  <dcterms:modified xsi:type="dcterms:W3CDTF">2020-03-27T08:03:45Z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